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77" r:id="rId1"/>
  </p:sldMasterIdLst>
  <p:notesMasterIdLst>
    <p:notesMasterId r:id="rId37"/>
  </p:notesMasterIdLst>
  <p:sldIdLst>
    <p:sldId id="256" r:id="rId2"/>
    <p:sldId id="301" r:id="rId3"/>
    <p:sldId id="302" r:id="rId4"/>
    <p:sldId id="303" r:id="rId5"/>
    <p:sldId id="300" r:id="rId6"/>
    <p:sldId id="307" r:id="rId7"/>
    <p:sldId id="308" r:id="rId8"/>
    <p:sldId id="309" r:id="rId9"/>
    <p:sldId id="310" r:id="rId10"/>
    <p:sldId id="311" r:id="rId11"/>
    <p:sldId id="312" r:id="rId12"/>
    <p:sldId id="304" r:id="rId13"/>
    <p:sldId id="313" r:id="rId14"/>
    <p:sldId id="314" r:id="rId15"/>
    <p:sldId id="315" r:id="rId16"/>
    <p:sldId id="306" r:id="rId17"/>
    <p:sldId id="305" r:id="rId18"/>
    <p:sldId id="316" r:id="rId19"/>
    <p:sldId id="318" r:id="rId20"/>
    <p:sldId id="317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9" r:id="rId29"/>
    <p:sldId id="327" r:id="rId30"/>
    <p:sldId id="328" r:id="rId31"/>
    <p:sldId id="326" r:id="rId32"/>
    <p:sldId id="330" r:id="rId33"/>
    <p:sldId id="331" r:id="rId34"/>
    <p:sldId id="332" r:id="rId35"/>
    <p:sldId id="298" r:id="rId36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mbria Math" panose="02040503050406030204" pitchFamily="18" charset="0"/>
      <p:regular r:id="rId42"/>
    </p:embeddedFont>
    <p:embeddedFont>
      <p:font typeface="Century Gothic" panose="020B0502020202020204" pitchFamily="34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Roboto Light" panose="020B0604020202020204" charset="0"/>
      <p:regular r:id="rId51"/>
      <p:italic r:id="rId52"/>
    </p:embeddedFont>
  </p:embeddedFontLst>
  <p:custDataLst>
    <p:tags r:id="rId53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le" id="{CAEF740A-9971-4E00-81C7-17375860491D}">
          <p14:sldIdLst>
            <p14:sldId id="256"/>
          </p14:sldIdLst>
        </p14:section>
        <p14:section name="Hyperparameter Optimization" id="{857B1FB8-DA0F-4FF9-800F-C9C002992671}">
          <p14:sldIdLst>
            <p14:sldId id="301"/>
            <p14:sldId id="302"/>
            <p14:sldId id="303"/>
          </p14:sldIdLst>
        </p14:section>
        <p14:section name="Fabolas" id="{FF98FBB9-E38C-48CF-9A75-50A2367ED08C}">
          <p14:sldIdLst>
            <p14:sldId id="300"/>
            <p14:sldId id="307"/>
            <p14:sldId id="308"/>
            <p14:sldId id="309"/>
            <p14:sldId id="310"/>
            <p14:sldId id="311"/>
            <p14:sldId id="312"/>
          </p14:sldIdLst>
        </p14:section>
        <p14:section name="Learning Curve Extrapolation" id="{98804AAA-4943-4B4B-9240-2B82157567A0}">
          <p14:sldIdLst>
            <p14:sldId id="304"/>
            <p14:sldId id="313"/>
            <p14:sldId id="314"/>
            <p14:sldId id="315"/>
          </p14:sldIdLst>
        </p14:section>
        <p14:section name="Optimizing Training" id="{D251C17E-6A51-4177-85A7-17783EB0FE19}">
          <p14:sldIdLst>
            <p14:sldId id="306"/>
            <p14:sldId id="305"/>
          </p14:sldIdLst>
        </p14:section>
        <p14:section name="BLB" id="{2DADDE32-E617-4B32-B5BA-A23D7D1A8D00}">
          <p14:sldIdLst>
            <p14:sldId id="316"/>
            <p14:sldId id="318"/>
            <p14:sldId id="317"/>
            <p14:sldId id="319"/>
          </p14:sldIdLst>
        </p14:section>
        <p14:section name="Sample Size Selection Gradient Descent" id="{C56E83A9-9F64-43E1-A378-0FBF34385A05}">
          <p14:sldIdLst>
            <p14:sldId id="320"/>
            <p14:sldId id="321"/>
            <p14:sldId id="322"/>
            <p14:sldId id="323"/>
          </p14:sldIdLst>
        </p14:section>
        <p14:section name="Sampling for Logistic Regression" id="{671D8390-4878-46DE-AF21-646EB788C35B}">
          <p14:sldIdLst>
            <p14:sldId id="324"/>
            <p14:sldId id="325"/>
            <p14:sldId id="329"/>
            <p14:sldId id="327"/>
          </p14:sldIdLst>
        </p14:section>
        <p14:section name="WKM-SVM" id="{875A5314-A8A3-4BBE-8AC9-82D4C315228D}">
          <p14:sldIdLst>
            <p14:sldId id="328"/>
            <p14:sldId id="326"/>
            <p14:sldId id="330"/>
            <p14:sldId id="331"/>
          </p14:sldIdLst>
        </p14:section>
        <p14:section name="Conclusion" id="{58EDE193-070D-47FB-9F3A-90C760D1E494}">
          <p14:sldIdLst>
            <p14:sldId id="332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1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B1B"/>
    <a:srgbClr val="A6A798"/>
    <a:srgbClr val="8B9278"/>
    <a:srgbClr val="8B8878"/>
    <a:srgbClr val="CDC8B1"/>
    <a:srgbClr val="4BACC6"/>
    <a:srgbClr val="999966"/>
    <a:srgbClr val="333333"/>
    <a:srgbClr val="B0003E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719" autoAdjust="0"/>
  </p:normalViewPr>
  <p:slideViewPr>
    <p:cSldViewPr>
      <p:cViewPr varScale="1">
        <p:scale>
          <a:sx n="135" d="100"/>
          <a:sy n="135" d="100"/>
        </p:scale>
        <p:origin x="370" y="75"/>
      </p:cViewPr>
      <p:guideLst>
        <p:guide orient="horz" pos="2160"/>
        <p:guide pos="3840"/>
        <p:guide pos="31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2" d="100"/>
          <a:sy n="102" d="100"/>
        </p:scale>
        <p:origin x="-35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png>
</file>

<file path=ppt/media/image64.pn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png>
</file>

<file path=ppt/media/image71.png>
</file>

<file path=ppt/media/image72.png>
</file>

<file path=ppt/media/image73.svg>
</file>

<file path=ppt/media/image74.png>
</file>

<file path=ppt/media/image75.png>
</file>

<file path=ppt/media/image76.png>
</file>

<file path=ppt/media/image77.png>
</file>

<file path=ppt/media/image78.svg>
</file>

<file path=ppt/media/image79.png>
</file>

<file path=ppt/media/image8.svg>
</file>

<file path=ppt/media/image80.sv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EEAC5-C180-4BB0-8CEB-D0349F56CA62}" type="datetimeFigureOut">
              <a:rPr lang="de-DE" smtClean="0"/>
              <a:pPr/>
              <a:t>28.11.2018</a:t>
            </a:fld>
            <a:endParaRPr lang="de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27472-0CED-453E-B0FF-5567403CF4E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4638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27472-0CED-453E-B0FF-5567403CF4EE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106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/>
          <p:cNvSpPr/>
          <p:nvPr userDrawn="1"/>
        </p:nvSpPr>
        <p:spPr>
          <a:xfrm>
            <a:off x="-43" y="6356350"/>
            <a:ext cx="12192000" cy="500066"/>
          </a:xfrm>
          <a:prstGeom prst="rect">
            <a:avLst/>
          </a:prstGeom>
          <a:solidFill>
            <a:schemeClr val="bg2"/>
          </a:solidFill>
          <a:ln>
            <a:solidFill>
              <a:srgbClr val="A6A7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-43" y="0"/>
            <a:ext cx="12192000" cy="2213706"/>
          </a:xfrm>
          <a:prstGeom prst="rect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0" y="2213705"/>
            <a:ext cx="12192000" cy="4142645"/>
          </a:xfrm>
        </p:spPr>
        <p:txBody>
          <a:bodyPr anchor="ctr"/>
          <a:lstStyle>
            <a:lvl1pPr marL="0" indent="0" algn="ctr">
              <a:buNone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 err="1"/>
              <a:t>Formatvorlage</a:t>
            </a:r>
            <a:r>
              <a:rPr lang="en-US" noProof="0" dirty="0"/>
              <a:t> des </a:t>
            </a:r>
            <a:r>
              <a:rPr lang="en-US" noProof="0" dirty="0" err="1"/>
              <a:t>Untertitelmasters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43" y="6423820"/>
            <a:ext cx="2743200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de-DE" dirty="0"/>
              <a:t>28.11.2018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557" y="6423819"/>
            <a:ext cx="4114800" cy="365125"/>
          </a:xfr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noProof="0" dirty="0"/>
              <a:t>Classification in Big Data Environments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760296" y="6423818"/>
            <a:ext cx="2743200" cy="365125"/>
          </a:xfr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F4DAF760-8A09-427D-9634-9AF01F07ABD5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310" y="5520831"/>
            <a:ext cx="2618346" cy="69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0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4857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1" y="1709739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dirty="0" err="1"/>
              <a:t>Textmasterformat</a:t>
            </a:r>
            <a:r>
              <a:rPr lang="de-DE" dirty="0"/>
              <a:t>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218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8382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97600" y="1124744"/>
            <a:ext cx="5156200" cy="5052219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7378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40318" y="1124744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840318" y="1948656"/>
            <a:ext cx="5158316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124744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1948656"/>
            <a:ext cx="5183717" cy="4241007"/>
          </a:xfrm>
        </p:spPr>
        <p:txBody>
          <a:bodyPr/>
          <a:lstStyle/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Titelplatzhalter 15"/>
          <p:cNvSpPr>
            <a:spLocks noGrp="1"/>
          </p:cNvSpPr>
          <p:nvPr>
            <p:ph type="title" hasCustomPrompt="1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9321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Titelmasterformat </a:t>
            </a:r>
            <a:r>
              <a:rPr lang="en-US" noProof="0" dirty="0" err="1"/>
              <a:t>durch</a:t>
            </a:r>
            <a:r>
              <a:rPr lang="de-DE" dirty="0"/>
              <a:t> Klicken bearbeiten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553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087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40318" y="1196752"/>
            <a:ext cx="3932767" cy="172819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83717" y="1196752"/>
            <a:ext cx="6172200" cy="46642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Textmasterformat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40318" y="2924944"/>
            <a:ext cx="3932767" cy="2944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673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124744"/>
            <a:ext cx="10515600" cy="5052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Formatvorlagen des Textmasters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de-DE" dirty="0"/>
              <a:t>28.11.2018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Classification in Big Data Environments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F4DAF760-8A09-427D-9634-9AF01F07ABD5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pic>
        <p:nvPicPr>
          <p:cNvPr id="8" name="Bild 8" descr="is-logo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116632"/>
            <a:ext cx="1467026" cy="930158"/>
          </a:xfrm>
          <a:prstGeom prst="rect">
            <a:avLst/>
          </a:prstGeom>
        </p:spPr>
      </p:pic>
      <p:cxnSp>
        <p:nvCxnSpPr>
          <p:cNvPr id="9" name="Gerade Verbindung 7"/>
          <p:cNvCxnSpPr/>
          <p:nvPr/>
        </p:nvCxnSpPr>
        <p:spPr>
          <a:xfrm>
            <a:off x="651932" y="854547"/>
            <a:ext cx="9786107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12"/>
          <p:cNvCxnSpPr/>
          <p:nvPr/>
        </p:nvCxnSpPr>
        <p:spPr>
          <a:xfrm>
            <a:off x="10677525" y="854547"/>
            <a:ext cx="949041" cy="0"/>
          </a:xfrm>
          <a:prstGeom prst="line">
            <a:avLst/>
          </a:prstGeom>
          <a:ln>
            <a:solidFill>
              <a:srgbClr val="4BACC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elplatzhalter 15"/>
          <p:cNvSpPr>
            <a:spLocks noGrp="1"/>
          </p:cNvSpPr>
          <p:nvPr>
            <p:ph type="title"/>
          </p:nvPr>
        </p:nvSpPr>
        <p:spPr>
          <a:xfrm>
            <a:off x="767408" y="191766"/>
            <a:ext cx="10586392" cy="6627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9584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sv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1.svg"/><Relationship Id="rId5" Type="http://schemas.openxmlformats.org/officeDocument/2006/relationships/image" Target="../media/image60.png"/><Relationship Id="rId4" Type="http://schemas.openxmlformats.org/officeDocument/2006/relationships/image" Target="../media/image59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sv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9.png"/><Relationship Id="rId5" Type="http://schemas.openxmlformats.org/officeDocument/2006/relationships/image" Target="../media/image68.svg"/><Relationship Id="rId4" Type="http://schemas.openxmlformats.org/officeDocument/2006/relationships/image" Target="../media/image6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sv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0.svg"/><Relationship Id="rId5" Type="http://schemas.openxmlformats.org/officeDocument/2006/relationships/image" Target="../media/image79.png"/><Relationship Id="rId4" Type="http://schemas.openxmlformats.org/officeDocument/2006/relationships/image" Target="../media/image78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svg"/><Relationship Id="rId3" Type="http://schemas.openxmlformats.org/officeDocument/2006/relationships/image" Target="../media/image26.svg"/><Relationship Id="rId7" Type="http://schemas.openxmlformats.org/officeDocument/2006/relationships/image" Target="../media/image58.png"/><Relationship Id="rId12" Type="http://schemas.openxmlformats.org/officeDocument/2006/relationships/image" Target="../media/image8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svg"/><Relationship Id="rId11" Type="http://schemas.openxmlformats.org/officeDocument/2006/relationships/image" Target="../media/image79.png"/><Relationship Id="rId5" Type="http://schemas.openxmlformats.org/officeDocument/2006/relationships/image" Target="../media/image48.png"/><Relationship Id="rId10" Type="http://schemas.openxmlformats.org/officeDocument/2006/relationships/image" Target="../media/image68.svg"/><Relationship Id="rId4" Type="http://schemas.openxmlformats.org/officeDocument/2006/relationships/image" Target="../media/image34.png"/><Relationship Id="rId9" Type="http://schemas.openxmlformats.org/officeDocument/2006/relationships/image" Target="../media/image6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sv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0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43" y="0"/>
            <a:ext cx="12192000" cy="3212976"/>
          </a:xfrm>
        </p:spPr>
        <p:txBody>
          <a:bodyPr>
            <a:normAutofit/>
          </a:bodyPr>
          <a:lstStyle/>
          <a:p>
            <a:pPr>
              <a:lnSpc>
                <a:spcPts val="6000"/>
              </a:lnSpc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Classification in Big Data Environments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3212976"/>
            <a:ext cx="12192000" cy="2232248"/>
          </a:xfrm>
        </p:spPr>
        <p:txBody>
          <a:bodyPr/>
          <a:lstStyle/>
          <a:p>
            <a:r>
              <a:rPr lang="en-US" b="1" dirty="0">
                <a:latin typeface="Roboto Light" panose="02000000000000000000" pitchFamily="2" charset="0"/>
                <a:ea typeface="Roboto Light" panose="02000000000000000000" pitchFamily="2" charset="0"/>
              </a:rPr>
              <a:t>Automated Machine Learning Seminar Presentation</a:t>
            </a:r>
          </a:p>
          <a:p>
            <a:r>
              <a:rPr lang="en-US" b="1" dirty="0">
                <a:latin typeface="Roboto Light" panose="02000000000000000000" pitchFamily="2" charset="0"/>
                <a:ea typeface="Roboto Light" panose="02000000000000000000" pitchFamily="2" charset="0"/>
              </a:rPr>
              <a:t>Clemens Damke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A131EE-0B68-46C3-B42D-8E229F20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08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6">
                <a:extLst>
                  <a:ext uri="{FF2B5EF4-FFF2-40B4-BE49-F238E27FC236}">
                    <a16:creationId xmlns:a16="http://schemas.microsoft.com/office/drawing/2014/main" id="{8BB67DFF-FD10-48D1-81AE-7E3820DC4F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104456"/>
              </a:xfrm>
            </p:spPr>
            <p:txBody>
              <a:bodyPr anchor="ctr"/>
              <a:lstStyle/>
              <a:p>
                <a:pPr marL="0" indent="0" algn="ctr">
                  <a:lnSpc>
                    <a:spcPct val="200000"/>
                  </a:lnSpc>
                  <a:buNone/>
                </a:pPr>
                <a:r>
                  <a:rPr lang="en-US" b="1" dirty="0"/>
                  <a:t>2 main ideas: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Model loss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𝑡𝑟𝑎𝑖𝑛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as a Gaussian process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Model training set size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∈[0,1]</m:t>
                    </m:r>
                  </m:oMath>
                </a14:m>
                <a:r>
                  <a:rPr lang="en-US" dirty="0"/>
                  <a:t> as additional hyperparameter</a:t>
                </a:r>
              </a:p>
            </p:txBody>
          </p:sp>
        </mc:Choice>
        <mc:Fallback xmlns="">
          <p:sp>
            <p:nvSpPr>
              <p:cNvPr id="7" name="Inhaltsplatzhalter 6">
                <a:extLst>
                  <a:ext uri="{FF2B5EF4-FFF2-40B4-BE49-F238E27FC236}">
                    <a16:creationId xmlns:a16="http://schemas.microsoft.com/office/drawing/2014/main" id="{8BB67DFF-FD10-48D1-81AE-7E3820DC4F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104456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 </a:t>
            </a:r>
            <a:r>
              <a:rPr lang="en-US" sz="1400" dirty="0"/>
              <a:t>(</a:t>
            </a:r>
            <a:r>
              <a:rPr lang="en-US" sz="1400" b="1" dirty="0"/>
              <a:t>Fa</a:t>
            </a:r>
            <a:r>
              <a:rPr lang="en-US" sz="1400" dirty="0"/>
              <a:t>st </a:t>
            </a:r>
            <a:r>
              <a:rPr lang="en-US" sz="1400" b="1" dirty="0"/>
              <a:t>B</a:t>
            </a:r>
            <a:r>
              <a:rPr lang="en-US" sz="1400" dirty="0"/>
              <a:t>ayesian </a:t>
            </a:r>
            <a:r>
              <a:rPr lang="en-US" sz="1400" b="1" dirty="0"/>
              <a:t>O</a:t>
            </a:r>
            <a:r>
              <a:rPr lang="en-US" sz="1400" dirty="0"/>
              <a:t>ptimization of Machine Learning Hyperparameters on </a:t>
            </a:r>
            <a:r>
              <a:rPr lang="en-US" sz="1400" b="1" dirty="0"/>
              <a:t>La</a:t>
            </a:r>
            <a:r>
              <a:rPr lang="en-US" sz="1400" dirty="0"/>
              <a:t>rge Dataset</a:t>
            </a:r>
            <a:r>
              <a:rPr lang="en-US" sz="1400" b="1" dirty="0"/>
              <a:t>s</a:t>
            </a:r>
            <a:r>
              <a:rPr lang="en-US" sz="1400" dirty="0"/>
              <a:t>)</a:t>
            </a:r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92903931-EA3C-4135-9FFE-1F3468185E23}"/>
              </a:ext>
            </a:extLst>
          </p:cNvPr>
          <p:cNvSpPr/>
          <p:nvPr/>
        </p:nvSpPr>
        <p:spPr>
          <a:xfrm rot="5400000">
            <a:off x="597458" y="3238911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87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14259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FABOLAS: </a:t>
            </a:r>
            <a:r>
              <a:rPr lang="en-US" sz="3200" i="1" dirty="0"/>
              <a:t>Evaluation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DFE87-2EDA-40FD-8C36-7771559F8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925" y="1246448"/>
            <a:ext cx="5804149" cy="4365104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7A17F1B4-3EB1-4224-8AFE-FE35E714A22C}"/>
              </a:ext>
            </a:extLst>
          </p:cNvPr>
          <p:cNvSpPr txBox="1"/>
          <p:nvPr/>
        </p:nvSpPr>
        <p:spPr>
          <a:xfrm>
            <a:off x="8362020" y="5773637"/>
            <a:ext cx="324036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Evaluation on MNIST using SVMs</a:t>
            </a:r>
          </a:p>
        </p:txBody>
      </p:sp>
    </p:spTree>
    <p:extLst>
      <p:ext uri="{BB962C8B-B14F-4D97-AF65-F5344CB8AC3E}">
        <p14:creationId xmlns:p14="http://schemas.microsoft.com/office/powerpoint/2010/main" val="556289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2A17B-D96B-4443-AD76-D7AE4FAC4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</a:t>
            </a:r>
            <a:r>
              <a:rPr lang="de-DE" dirty="0"/>
              <a:t> </a:t>
            </a:r>
            <a:r>
              <a:rPr lang="en-US" dirty="0"/>
              <a:t>Optimization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1423DE6-9403-43A4-B33F-C7E24788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2FFDE0-B215-4059-A8CF-4B2B0FA8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3FFFF87-A9E5-43F3-ADF5-BB2298A0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FE8CC7F-1DBE-4B4B-8574-C95187B5B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408" y="1206248"/>
            <a:ext cx="4762500" cy="47625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304EBB5-33C3-4D2C-AEA3-B00F3ADC23B3}"/>
              </a:ext>
            </a:extLst>
          </p:cNvPr>
          <p:cNvSpPr txBox="1"/>
          <p:nvPr/>
        </p:nvSpPr>
        <p:spPr>
          <a:xfrm>
            <a:off x="6038765" y="2204864"/>
            <a:ext cx="5440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Roboto Light" panose="020B0604020202020204" charset="0"/>
                <a:ea typeface="Roboto Light" panose="020B0604020202020204" charset="0"/>
              </a:rPr>
              <a:t>Optimization Ideas: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0FF788-5D34-46F3-8198-59FE95FF9A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408" y="1206248"/>
            <a:ext cx="4762500" cy="47625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68C3923E-0555-4233-AB2C-6BF2AD9FB2CA}"/>
              </a:ext>
            </a:extLst>
          </p:cNvPr>
          <p:cNvSpPr txBox="1"/>
          <p:nvPr/>
        </p:nvSpPr>
        <p:spPr>
          <a:xfrm>
            <a:off x="5929890" y="2708240"/>
            <a:ext cx="5094664" cy="1918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FABOLAS</a:t>
            </a:r>
          </a:p>
          <a:p>
            <a:pPr>
              <a:lnSpc>
                <a:spcPct val="200000"/>
              </a:lnSpc>
            </a:pPr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Terminate bad probes early</a:t>
            </a:r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7E503F2-B984-425B-913B-94AFEBF71D25}"/>
              </a:ext>
            </a:extLst>
          </p:cNvPr>
          <p:cNvSpPr/>
          <p:nvPr/>
        </p:nvSpPr>
        <p:spPr>
          <a:xfrm rot="5400000">
            <a:off x="5715358" y="3242260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AF422787-CACD-43DD-A987-BB884C6D2361}"/>
                  </a:ext>
                </a:extLst>
              </p:cNvPr>
              <p:cNvSpPr txBox="1"/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endChr m:val="|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𝑡𝑟𝑎𝑖𝑛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AF422787-CACD-43DD-A987-BB884C6D2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blipFill>
                <a:blip r:embed="rId6"/>
                <a:stretch>
                  <a:fillRect l="-4082" r="-6633" b="-3777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>
            <a:extLst>
              <a:ext uri="{FF2B5EF4-FFF2-40B4-BE49-F238E27FC236}">
                <a16:creationId xmlns:a16="http://schemas.microsoft.com/office/drawing/2014/main" id="{2F6C8094-5D85-4F8D-B2C2-8873BC0CF0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99856" y="4797152"/>
            <a:ext cx="9525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3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59259E-6 L 4.375E-6 0.14028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01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Curve Extrapolation: </a:t>
            </a:r>
            <a:r>
              <a:rPr lang="en-US" sz="3200" i="1" dirty="0"/>
              <a:t>Basic Idea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0EFCB92-0AB0-4F3B-A02B-3A11C9B3E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104" y="1567069"/>
            <a:ext cx="5585791" cy="372386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FC4C1AC6-4B56-402A-BA42-66F96B24E5F5}"/>
              </a:ext>
            </a:extLst>
          </p:cNvPr>
          <p:cNvSpPr/>
          <p:nvPr/>
        </p:nvSpPr>
        <p:spPr>
          <a:xfrm>
            <a:off x="4871864" y="1916832"/>
            <a:ext cx="3600400" cy="2736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B175BDD-5094-494B-8260-3EED37449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103" y="1567069"/>
            <a:ext cx="5585791" cy="3723860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E812BC73-A3F8-4AAC-8781-EE97EB3A0544}"/>
              </a:ext>
            </a:extLst>
          </p:cNvPr>
          <p:cNvCxnSpPr>
            <a:cxnSpLocks/>
          </p:cNvCxnSpPr>
          <p:nvPr/>
        </p:nvCxnSpPr>
        <p:spPr>
          <a:xfrm>
            <a:off x="3976497" y="1916832"/>
            <a:ext cx="4613728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142B98DB-4808-450E-BB84-D1C682F6C81C}"/>
              </a:ext>
            </a:extLst>
          </p:cNvPr>
          <p:cNvSpPr txBox="1"/>
          <p:nvPr/>
        </p:nvSpPr>
        <p:spPr>
          <a:xfrm>
            <a:off x="3134162" y="5418673"/>
            <a:ext cx="5852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Gradient descent learning curve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4C3027E-D731-412F-BDEE-B8CF6DA5C704}"/>
              </a:ext>
            </a:extLst>
          </p:cNvPr>
          <p:cNvSpPr txBox="1"/>
          <p:nvPr/>
        </p:nvSpPr>
        <p:spPr>
          <a:xfrm>
            <a:off x="8594271" y="1747555"/>
            <a:ext cx="17043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  <a:latin typeface="Roboto Light" panose="020B0604020202020204" charset="0"/>
                <a:ea typeface="Roboto Light" panose="020B0604020202020204" charset="0"/>
              </a:rPr>
              <a:t>Best result so far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4817A0D-5DC6-47CE-9788-F7FEA751BF3C}"/>
              </a:ext>
            </a:extLst>
          </p:cNvPr>
          <p:cNvSpPr txBox="1"/>
          <p:nvPr/>
        </p:nvSpPr>
        <p:spPr>
          <a:xfrm>
            <a:off x="9120336" y="2452519"/>
            <a:ext cx="2592288" cy="195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Increasing,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saturating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164942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Curve Extrapolation: </a:t>
            </a:r>
            <a:r>
              <a:rPr lang="en-US" sz="3200" i="1" dirty="0"/>
              <a:t>Basic Idea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42B98DB-4808-450E-BB84-D1C682F6C81C}"/>
              </a:ext>
            </a:extLst>
          </p:cNvPr>
          <p:cNvSpPr txBox="1"/>
          <p:nvPr/>
        </p:nvSpPr>
        <p:spPr>
          <a:xfrm>
            <a:off x="633491" y="5418673"/>
            <a:ext cx="108542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Fit a linear combination of increasing &amp; saturating functions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A9E24F6-0A74-4D97-BBF9-5E66FBA0CE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908" y="1366130"/>
            <a:ext cx="7752184" cy="3876092"/>
          </a:xfrm>
          <a:prstGeom prst="rect">
            <a:avLst/>
          </a:prstGeom>
        </p:spPr>
      </p:pic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0AB296ED-BDC3-4B59-AAEF-29D609F741E2}"/>
              </a:ext>
            </a:extLst>
          </p:cNvPr>
          <p:cNvGrpSpPr/>
          <p:nvPr/>
        </p:nvGrpSpPr>
        <p:grpSpPr>
          <a:xfrm>
            <a:off x="4232307" y="1582057"/>
            <a:ext cx="2177474" cy="3155043"/>
            <a:chOff x="4232307" y="1582057"/>
            <a:chExt cx="2177474" cy="3155043"/>
          </a:xfrm>
        </p:grpSpPr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23DBE7A9-3CE0-451C-A40F-88EE592FB0D5}"/>
                </a:ext>
              </a:extLst>
            </p:cNvPr>
            <p:cNvCxnSpPr>
              <a:cxnSpLocks/>
            </p:cNvCxnSpPr>
            <p:nvPr/>
          </p:nvCxnSpPr>
          <p:spPr>
            <a:xfrm>
              <a:off x="4232307" y="1582057"/>
              <a:ext cx="0" cy="3155043"/>
            </a:xfrm>
            <a:prstGeom prst="line">
              <a:avLst/>
            </a:prstGeom>
            <a:ln w="952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2E5F0447-5BAC-4CD3-AF4F-8B6CFD98D8BF}"/>
                </a:ext>
              </a:extLst>
            </p:cNvPr>
            <p:cNvCxnSpPr>
              <a:cxnSpLocks/>
            </p:cNvCxnSpPr>
            <p:nvPr/>
          </p:nvCxnSpPr>
          <p:spPr>
            <a:xfrm>
              <a:off x="5672115" y="1582057"/>
              <a:ext cx="0" cy="3155043"/>
            </a:xfrm>
            <a:prstGeom prst="line">
              <a:avLst/>
            </a:prstGeom>
            <a:ln w="952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50DF56F6-F9A8-4268-BBE8-220B82E0CB66}"/>
                </a:ext>
              </a:extLst>
            </p:cNvPr>
            <p:cNvCxnSpPr>
              <a:cxnSpLocks/>
            </p:cNvCxnSpPr>
            <p:nvPr/>
          </p:nvCxnSpPr>
          <p:spPr>
            <a:xfrm>
              <a:off x="4946593" y="1582057"/>
              <a:ext cx="0" cy="3155043"/>
            </a:xfrm>
            <a:prstGeom prst="line">
              <a:avLst/>
            </a:prstGeom>
            <a:ln w="952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F486B4FF-D643-4C15-8A4E-C9EC862AF599}"/>
                </a:ext>
              </a:extLst>
            </p:cNvPr>
            <p:cNvCxnSpPr>
              <a:cxnSpLocks/>
            </p:cNvCxnSpPr>
            <p:nvPr/>
          </p:nvCxnSpPr>
          <p:spPr>
            <a:xfrm>
              <a:off x="6409781" y="1582057"/>
              <a:ext cx="0" cy="3155043"/>
            </a:xfrm>
            <a:prstGeom prst="line">
              <a:avLst/>
            </a:prstGeom>
            <a:ln w="9525">
              <a:solidFill>
                <a:srgbClr val="1B1B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715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Curve Extrapolation: </a:t>
            </a:r>
            <a:r>
              <a:rPr lang="en-US" sz="3200" i="1" dirty="0"/>
              <a:t>Evaluation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02041C8-954F-4660-8088-B143B6D40300}"/>
              </a:ext>
            </a:extLst>
          </p:cNvPr>
          <p:cNvSpPr txBox="1"/>
          <p:nvPr/>
        </p:nvSpPr>
        <p:spPr>
          <a:xfrm>
            <a:off x="838200" y="5745984"/>
            <a:ext cx="468052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Evaluation on CIFAR-10 using fully connected NNs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485A3BE2-46D1-4833-ADB9-4DD3D57A6364}"/>
              </a:ext>
            </a:extLst>
          </p:cNvPr>
          <p:cNvGrpSpPr/>
          <p:nvPr/>
        </p:nvGrpSpPr>
        <p:grpSpPr>
          <a:xfrm>
            <a:off x="1614879" y="1734085"/>
            <a:ext cx="8962241" cy="3389829"/>
            <a:chOff x="1890814" y="1772816"/>
            <a:chExt cx="8962241" cy="3389829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61A6A1DA-0252-4B66-B183-B8372E2DF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0814" y="1772816"/>
              <a:ext cx="3381171" cy="3389829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A28B9FCC-6760-4002-A683-B4BD5156C2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3992" y="1772816"/>
              <a:ext cx="4829063" cy="3301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6160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0FD48A6-AEC9-491D-A1D4-17AC8AC10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4745"/>
            <a:ext cx="10515600" cy="4680520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b="1" dirty="0"/>
              <a:t>Speedup via:</a:t>
            </a:r>
          </a:p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sz="3600" dirty="0"/>
              <a:t>Hyperparameter Optimization</a:t>
            </a:r>
          </a:p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sz="3600" dirty="0"/>
              <a:t>Optimizing Training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D02EDC-C20A-4838-8D2D-CE6B1E9CB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15E852-3B76-42B9-95D2-C201A6A70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B95A85-EF0D-4093-8AF7-76A56163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16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093DC8F-5A69-4E46-9FB9-57163428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70C16FE9-85F3-4CEF-B909-33D38F9A7B90}"/>
              </a:ext>
            </a:extLst>
          </p:cNvPr>
          <p:cNvSpPr/>
          <p:nvPr/>
        </p:nvSpPr>
        <p:spPr>
          <a:xfrm rot="5400000">
            <a:off x="2609343" y="3467938"/>
            <a:ext cx="360040" cy="282163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87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59259E-6 L 3.95833E-6 0.20046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</p:spPr>
            <p:txBody>
              <a:bodyPr anchor="ctr"/>
              <a:lstStyle/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Combine Bootstrapping with Subsampling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Optimize Subsample Sizes in Gradient Descent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Optimize Subsamples in Logistic Regression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Combine SVMs with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-means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Training: </a:t>
            </a:r>
            <a:r>
              <a:rPr lang="en-US" sz="3200" i="1" dirty="0"/>
              <a:t>4 approaches</a:t>
            </a:r>
          </a:p>
        </p:txBody>
      </p:sp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00511570-7BEE-49AA-AEF2-892D3DCD1AD1}"/>
              </a:ext>
            </a:extLst>
          </p:cNvPr>
          <p:cNvSpPr/>
          <p:nvPr/>
        </p:nvSpPr>
        <p:spPr>
          <a:xfrm>
            <a:off x="8832304" y="1700808"/>
            <a:ext cx="288032" cy="3672408"/>
          </a:xfrm>
          <a:prstGeom prst="rightBrace">
            <a:avLst>
              <a:gd name="adj1" fmla="val 101980"/>
              <a:gd name="adj2" fmla="val 48622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/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Reduce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𝒟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𝑡𝑟𝑎𝑖𝑛</m:t>
                        </m:r>
                      </m:sub>
                    </m:sSub>
                  </m:oMath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blipFill>
                <a:blip r:embed="rId3"/>
                <a:stretch>
                  <a:fillRect l="-6034" r="-6609" b="-1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D32F2912-1139-4BE0-A0B0-189BED0274B2}"/>
              </a:ext>
            </a:extLst>
          </p:cNvPr>
          <p:cNvSpPr/>
          <p:nvPr/>
        </p:nvSpPr>
        <p:spPr>
          <a:xfrm rot="5400000">
            <a:off x="597458" y="2014775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7702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Regular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out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Bootstrap </a:t>
                </a:r>
                <a:r>
                  <a:rPr lang="en-US" sz="2400" dirty="0"/>
                  <a:t>(BOOT)</a:t>
                </a:r>
                <a:endParaRPr lang="en-US" sz="2400" i="1" dirty="0"/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85" t="-10092" b="-348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D0E354D-B5C5-423C-AA51-E7619D028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4000" y="1795699"/>
            <a:ext cx="9144000" cy="36195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02A010E-73E6-44C4-95D5-093E23EF8789}"/>
              </a:ext>
            </a:extLst>
          </p:cNvPr>
          <p:cNvSpPr txBox="1"/>
          <p:nvPr/>
        </p:nvSpPr>
        <p:spPr>
          <a:xfrm>
            <a:off x="7464152" y="2948859"/>
            <a:ext cx="3562164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Can reduce variance.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But no speedup.</a:t>
            </a:r>
          </a:p>
        </p:txBody>
      </p:sp>
    </p:spTree>
    <p:extLst>
      <p:ext uri="{BB962C8B-B14F-4D97-AF65-F5344CB8AC3E}">
        <p14:creationId xmlns:p14="http://schemas.microsoft.com/office/powerpoint/2010/main" val="95514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out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Bootstrap </a:t>
                </a:r>
                <a:r>
                  <a:rPr lang="en-US" sz="2400" dirty="0"/>
                  <a:t>(BOFN)</a:t>
                </a:r>
                <a:endParaRPr lang="en-US" sz="2400" i="1" dirty="0"/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092" b="-348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19</a:t>
            </a:fld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602A010E-73E6-44C4-95D5-093E23EF8789}"/>
                  </a:ext>
                </a:extLst>
              </p:cNvPr>
              <p:cNvSpPr txBox="1"/>
              <p:nvPr/>
            </p:nvSpPr>
            <p:spPr>
              <a:xfrm>
                <a:off x="7464152" y="2426928"/>
                <a:ext cx="38164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Can speedup training if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𝒪</m:t>
                      </m:r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sSup>
                            <m:sSup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p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𝒪</m:t>
                      </m:r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p>
                        </m:e>
                      </m:d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≥1</m:t>
                      </m:r>
                    </m:oMath>
                  </m:oMathPara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602A010E-73E6-44C4-95D5-093E23EF8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4152" y="2426928"/>
                <a:ext cx="3816424" cy="1384995"/>
              </a:xfrm>
              <a:prstGeom prst="rect">
                <a:avLst/>
              </a:prstGeom>
              <a:blipFill>
                <a:blip r:embed="rId3"/>
                <a:stretch>
                  <a:fillRect l="-3195" r="-175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BAC3C959-90E3-4AAA-BEC8-CFE9C6883520}"/>
                  </a:ext>
                </a:extLst>
              </p:cNvPr>
              <p:cNvSpPr txBox="1"/>
              <p:nvPr/>
            </p:nvSpPr>
            <p:spPr>
              <a:xfrm>
                <a:off x="7464152" y="4221088"/>
                <a:ext cx="3889648" cy="666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solidFill>
                      <a:srgbClr val="C00000"/>
                    </a:solidFill>
                    <a:latin typeface="Roboto Light" panose="020B0604020202020204" charset="0"/>
                    <a:ea typeface="Roboto Light" panose="020B0604020202020204" charset="0"/>
                  </a:rPr>
                  <a:t>Sensitive to choice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Roboto Light" panose="020B0604020202020204" charset="0"/>
                      </a:rPr>
                      <m:t>𝑏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  <a:latin typeface="Roboto Light" panose="020B0604020202020204" charset="0"/>
                    <a:ea typeface="Roboto Light" panose="020B0604020202020204" charset="0"/>
                  </a:rPr>
                  <a:t>!</a:t>
                </a: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BAC3C959-90E3-4AAA-BEC8-CFE9C68835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4152" y="4221088"/>
                <a:ext cx="3889648" cy="666849"/>
              </a:xfrm>
              <a:prstGeom prst="rect">
                <a:avLst/>
              </a:prstGeom>
              <a:blipFill>
                <a:blip r:embed="rId4"/>
                <a:stretch>
                  <a:fillRect l="-3130" r="-2347" b="-245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05FDA0FB-CB5E-4EDF-9263-E82242DF90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24000" y="1795699"/>
            <a:ext cx="91440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38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0FD48A6-AEC9-491D-A1D4-17AC8AC10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4745"/>
            <a:ext cx="10515600" cy="4680520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b="1" dirty="0"/>
              <a:t>Speedup via:</a:t>
            </a:r>
          </a:p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sz="3600" dirty="0"/>
              <a:t>Hyperparameter Optimization</a:t>
            </a:r>
          </a:p>
          <a:p>
            <a:pPr marL="0" indent="0"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en-US" sz="3600" dirty="0"/>
              <a:t>Optimizing Training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D02EDC-C20A-4838-8D2D-CE6B1E9CB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15E852-3B76-42B9-95D2-C201A6A70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B95A85-EF0D-4093-8AF7-76A56163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2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093DC8F-5A69-4E46-9FB9-57163428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70C16FE9-85F3-4CEF-B909-33D38F9A7B90}"/>
              </a:ext>
            </a:extLst>
          </p:cNvPr>
          <p:cNvSpPr/>
          <p:nvPr/>
        </p:nvSpPr>
        <p:spPr>
          <a:xfrm rot="5400000">
            <a:off x="2609343" y="3467938"/>
            <a:ext cx="360040" cy="282163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306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 of Little Bootstraps </a:t>
            </a:r>
            <a:r>
              <a:rPr lang="en-US" sz="2400" dirty="0"/>
              <a:t>(BLB)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6B57DFC-840C-4C0C-8919-02C1EFF53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795699"/>
            <a:ext cx="9144000" cy="3619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8F8EFFE8-533D-4A48-81A6-6BFB5D94E203}"/>
                  </a:ext>
                </a:extLst>
              </p:cNvPr>
              <p:cNvSpPr txBox="1"/>
              <p:nvPr/>
            </p:nvSpPr>
            <p:spPr>
              <a:xfrm>
                <a:off x="2927542" y="5661248"/>
                <a:ext cx="576003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400" dirty="0">
                    <a:latin typeface="Roboto Light" panose="020B0604020202020204" charset="0"/>
                    <a:ea typeface="Roboto Light" panose="020B0604020202020204" charset="0"/>
                  </a:rPr>
                  <a:t>Represented by counts in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func>
                          <m:func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de-DE" sz="24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en-US" sz="24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8F8EFFE8-533D-4A48-81A6-6BFB5D94E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7542" y="5661248"/>
                <a:ext cx="5760032" cy="584775"/>
              </a:xfrm>
              <a:prstGeom prst="rect">
                <a:avLst/>
              </a:prstGeom>
              <a:blipFill>
                <a:blip r:embed="rId4"/>
                <a:stretch>
                  <a:fillRect b="-239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9A686D73-8A62-434F-A5DB-2E9C15C339AA}"/>
              </a:ext>
            </a:extLst>
          </p:cNvPr>
          <p:cNvSpPr/>
          <p:nvPr/>
        </p:nvSpPr>
        <p:spPr>
          <a:xfrm rot="5400000">
            <a:off x="5706562" y="4551449"/>
            <a:ext cx="226268" cy="2088232"/>
          </a:xfrm>
          <a:prstGeom prst="rightBrace">
            <a:avLst>
              <a:gd name="adj1" fmla="val 61244"/>
              <a:gd name="adj2" fmla="val 49010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494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 of Little Bootstraps: </a:t>
            </a:r>
            <a:r>
              <a:rPr lang="en-US" sz="3200" i="1" dirty="0"/>
              <a:t>Evaluation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CF23C0F-BDCF-45B3-9636-77C4CAA81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11" y="2229152"/>
            <a:ext cx="10891778" cy="278402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1140EA7-3E88-4AC7-A11D-16B317E0B042}"/>
              </a:ext>
            </a:extLst>
          </p:cNvPr>
          <p:cNvSpPr txBox="1"/>
          <p:nvPr/>
        </p:nvSpPr>
        <p:spPr>
          <a:xfrm>
            <a:off x="838200" y="5745984"/>
            <a:ext cx="6409928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Evaluated using Logistic Regression on a randomly generated dataset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4F3B8F0-D329-4677-A590-4D59EEC84454}"/>
              </a:ext>
            </a:extLst>
          </p:cNvPr>
          <p:cNvSpPr txBox="1"/>
          <p:nvPr/>
        </p:nvSpPr>
        <p:spPr>
          <a:xfrm>
            <a:off x="1055440" y="1604940"/>
            <a:ext cx="6624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Roboto Light" panose="020B0604020202020204" charset="0"/>
                <a:ea typeface="Roboto Light" panose="020B0604020202020204" charset="0"/>
              </a:rPr>
              <a:t>Single Threaded </a:t>
            </a:r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(on a small dataset)</a:t>
            </a:r>
            <a:endParaRPr lang="en-US" sz="2400" dirty="0">
              <a:latin typeface="Roboto Light" panose="020B0604020202020204" charset="0"/>
              <a:ea typeface="Roboto Light" panose="020B060402020202020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EF7C7DB-F123-47B6-AA1D-416CB4EE25BD}"/>
              </a:ext>
            </a:extLst>
          </p:cNvPr>
          <p:cNvSpPr txBox="1"/>
          <p:nvPr/>
        </p:nvSpPr>
        <p:spPr>
          <a:xfrm>
            <a:off x="8153400" y="1521994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Roboto Light" panose="020B0604020202020204" charset="0"/>
                <a:ea typeface="Roboto Light" panose="020B0604020202020204" charset="0"/>
              </a:rPr>
              <a:t>Parallelized </a:t>
            </a:r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(big dataset)</a:t>
            </a:r>
            <a:endParaRPr lang="en-US" sz="2400" dirty="0">
              <a:latin typeface="Roboto Light" panose="020B0604020202020204" charset="0"/>
              <a:ea typeface="Roboto Light" panose="020B060402020202020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D28470C-F8CE-4D3F-AEA6-CF2D6EC4F54A}"/>
              </a:ext>
            </a:extLst>
          </p:cNvPr>
          <p:cNvSpPr/>
          <p:nvPr/>
        </p:nvSpPr>
        <p:spPr>
          <a:xfrm>
            <a:off x="7896200" y="2229152"/>
            <a:ext cx="3645689" cy="2856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905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</p:spPr>
            <p:txBody>
              <a:bodyPr anchor="ctr"/>
              <a:lstStyle/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Bag of Little Bootstraps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Optimize Subsample Sizes in Gradient Descent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Optimize Subsamples in Logistic Regression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Combine SVMs with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-means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Training: </a:t>
            </a:r>
            <a:r>
              <a:rPr lang="en-US" sz="3200" i="1" dirty="0"/>
              <a:t>4 approaches</a:t>
            </a:r>
          </a:p>
        </p:txBody>
      </p:sp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00511570-7BEE-49AA-AEF2-892D3DCD1AD1}"/>
              </a:ext>
            </a:extLst>
          </p:cNvPr>
          <p:cNvSpPr/>
          <p:nvPr/>
        </p:nvSpPr>
        <p:spPr>
          <a:xfrm>
            <a:off x="8832304" y="1700808"/>
            <a:ext cx="288032" cy="3672408"/>
          </a:xfrm>
          <a:prstGeom prst="rightBrace">
            <a:avLst>
              <a:gd name="adj1" fmla="val 101980"/>
              <a:gd name="adj2" fmla="val 48622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/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Reduce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𝒟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𝑡𝑟𝑎𝑖𝑛</m:t>
                        </m:r>
                      </m:sub>
                    </m:sSub>
                  </m:oMath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blipFill>
                <a:blip r:embed="rId3"/>
                <a:stretch>
                  <a:fillRect l="-6034" r="-6609" b="-1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D32F2912-1139-4BE0-A0B0-189BED0274B2}"/>
              </a:ext>
            </a:extLst>
          </p:cNvPr>
          <p:cNvSpPr/>
          <p:nvPr/>
        </p:nvSpPr>
        <p:spPr>
          <a:xfrm rot="5400000">
            <a:off x="597458" y="2014775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073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L -3.95833E-6 0.14305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 Selection for Gradient Descent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23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49EC548-15F4-4DD3-9D8B-397738561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965" y="1545394"/>
            <a:ext cx="3767211" cy="376721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5B2D70-C3AC-4BA9-BC1E-36B96378C4A4}"/>
                  </a:ext>
                </a:extLst>
              </p:cNvPr>
              <p:cNvSpPr txBox="1"/>
              <p:nvPr/>
            </p:nvSpPr>
            <p:spPr>
              <a:xfrm>
                <a:off x="5022457" y="1340768"/>
                <a:ext cx="6261886" cy="3736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300000"/>
                  </a:lnSpc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: Inexpensive, noisy steps</a:t>
                </a:r>
              </a:p>
              <a:p>
                <a:pPr algn="ctr">
                  <a:lnSpc>
                    <a:spcPct val="300000"/>
                  </a:lnSpc>
                </a:pPr>
                <a:r>
                  <a:rPr lang="en-US" sz="2800" b="1" dirty="0">
                    <a:solidFill>
                      <a:srgbClr val="002060"/>
                    </a:solidFill>
                    <a:latin typeface="Roboto Light" panose="020B0604020202020204" charset="0"/>
                    <a:ea typeface="Roboto Light" panose="020B0604020202020204" charset="0"/>
                  </a:rPr>
                  <a:t> minimize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8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e>
                    </m:d>
                  </m:oMath>
                </a14:m>
                <a:r>
                  <a:rPr lang="en-US" sz="2800" b="1" dirty="0">
                    <a:solidFill>
                      <a:srgbClr val="002060"/>
                    </a:solidFill>
                    <a:latin typeface="Roboto Light" panose="020B0604020202020204" charset="0"/>
                    <a:ea typeface="Roboto Light" panose="020B0604020202020204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sSub>
                      <m:sSubPr>
                        <m:ctrlPr>
                          <a:rPr lang="de-DE" sz="28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de-DE" sz="2800" b="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sub>
                    </m:sSub>
                    <m:d>
                      <m:dPr>
                        <m:ctrlPr>
                          <a:rPr lang="de-DE" sz="28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de-DE" sz="2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i="1" dirty="0">
                  <a:solidFill>
                    <a:srgbClr val="002060"/>
                  </a:solidFill>
                  <a:latin typeface="Roboto Light" panose="020B0604020202020204" charset="0"/>
                  <a:ea typeface="Roboto Light" panose="020B0604020202020204" charset="0"/>
                </a:endParaRPr>
              </a:p>
              <a:p>
                <a:pPr algn="ctr">
                  <a:lnSpc>
                    <a:spcPct val="300000"/>
                  </a:lnSpc>
                </a:pPr>
                <a:r>
                  <a:rPr lang="en-US" sz="2800" b="1" dirty="0">
                    <a:latin typeface="Roboto Light" panose="020B0604020202020204" charset="0"/>
                    <a:ea typeface="Roboto Light" panose="020B0604020202020204" charset="0"/>
                  </a:rPr>
                  <a:t>Batch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e>
                    </m:d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: Expensive, reliable steps</a:t>
                </a:r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5B2D70-C3AC-4BA9-BC1E-36B96378C4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457" y="1340768"/>
                <a:ext cx="6261886" cy="3736920"/>
              </a:xfrm>
              <a:prstGeom prst="rect">
                <a:avLst/>
              </a:prstGeom>
              <a:blipFill>
                <a:blip r:embed="rId4"/>
                <a:stretch>
                  <a:fillRect l="-2045" r="-1850" b="-375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59047C49-E3AA-4B94-99B2-0E29CB4696C1}"/>
              </a:ext>
            </a:extLst>
          </p:cNvPr>
          <p:cNvGrpSpPr/>
          <p:nvPr/>
        </p:nvGrpSpPr>
        <p:grpSpPr>
          <a:xfrm>
            <a:off x="11463714" y="2492896"/>
            <a:ext cx="536942" cy="2016224"/>
            <a:chOff x="11463714" y="2492896"/>
            <a:chExt cx="536942" cy="2016224"/>
          </a:xfrm>
        </p:grpSpPr>
        <p:cxnSp>
          <p:nvCxnSpPr>
            <p:cNvPr id="17" name="Gerade Verbindung mit Pfeil 16">
              <a:extLst>
                <a:ext uri="{FF2B5EF4-FFF2-40B4-BE49-F238E27FC236}">
                  <a16:creationId xmlns:a16="http://schemas.microsoft.com/office/drawing/2014/main" id="{7780D8AD-E2A4-4751-B26B-5C53536CEEE5}"/>
                </a:ext>
              </a:extLst>
            </p:cNvPr>
            <p:cNvCxnSpPr>
              <a:cxnSpLocks/>
            </p:cNvCxnSpPr>
            <p:nvPr/>
          </p:nvCxnSpPr>
          <p:spPr>
            <a:xfrm>
              <a:off x="11465271" y="2492896"/>
              <a:ext cx="0" cy="2016224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hteck 18">
                  <a:extLst>
                    <a:ext uri="{FF2B5EF4-FFF2-40B4-BE49-F238E27FC236}">
                      <a16:creationId xmlns:a16="http://schemas.microsoft.com/office/drawing/2014/main" id="{D9BD3CEC-CBAE-48EA-B7BA-038BF1E54B41}"/>
                    </a:ext>
                  </a:extLst>
                </p:cNvPr>
                <p:cNvSpPr/>
                <p:nvPr/>
              </p:nvSpPr>
              <p:spPr>
                <a:xfrm>
                  <a:off x="11463714" y="3244333"/>
                  <a:ext cx="5369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𝒮</m:t>
                            </m:r>
                          </m:e>
                        </m:d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9" name="Rechteck 18">
                  <a:extLst>
                    <a:ext uri="{FF2B5EF4-FFF2-40B4-BE49-F238E27FC236}">
                      <a16:creationId xmlns:a16="http://schemas.microsoft.com/office/drawing/2014/main" id="{D9BD3CEC-CBAE-48EA-B7BA-038BF1E54B4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63714" y="3244333"/>
                  <a:ext cx="536942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94580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 Selection for Gradient Descent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24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5B2D70-C3AC-4BA9-BC1E-36B96378C4A4}"/>
                  </a:ext>
                </a:extLst>
              </p:cNvPr>
              <p:cNvSpPr txBox="1"/>
              <p:nvPr/>
            </p:nvSpPr>
            <p:spPr>
              <a:xfrm>
                <a:off x="5022457" y="1340768"/>
                <a:ext cx="6261886" cy="26891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de-DE" sz="28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de-DE" sz="280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𝒮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  <m:r>
                                <a:rPr lang="de-DE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m:rPr>
                                  <m:sty m:val="p"/>
                                </m:rPr>
                                <a:rPr lang="de-DE" sz="280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de-DE" sz="2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  <m:r>
                                <a:rPr lang="de-DE" sz="2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de-DE" sz="2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sz="28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de-DE" sz="28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sSub>
                        <m:sSubPr>
                          <m:ctrlP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de-DE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de-DE" sz="280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𝒮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estimate via</a:t>
                </a:r>
              </a:p>
              <a:p>
                <a:pPr algn="ctr"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de-DE" sz="28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nor/>
                                </m:rPr>
                                <a:rPr lang="de-DE" sz="2800" b="0" i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r>
                                <a:rPr lang="de-DE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de-DE" sz="280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𝒮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  <m:r>
                                <a:rPr lang="de-DE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a:rPr lang="de-DE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de-DE" sz="2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de-DE" sz="280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𝒮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de-DE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B65B2D70-C3AC-4BA9-BC1E-36B96378C4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457" y="1340768"/>
                <a:ext cx="6261886" cy="26891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fik 6">
            <a:extLst>
              <a:ext uri="{FF2B5EF4-FFF2-40B4-BE49-F238E27FC236}">
                <a16:creationId xmlns:a16="http://schemas.microsoft.com/office/drawing/2014/main" id="{2B8126A0-180B-4390-A1F9-47C562A49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448" y="2078851"/>
            <a:ext cx="3240358" cy="270029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3436A0A-71A9-47CF-8EF6-34BFF58499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448" y="2078852"/>
            <a:ext cx="3240358" cy="270029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DC772B-D055-4DE4-9A08-F150C6079FFB}"/>
              </a:ext>
            </a:extLst>
          </p:cNvPr>
          <p:cNvGrpSpPr/>
          <p:nvPr/>
        </p:nvGrpSpPr>
        <p:grpSpPr>
          <a:xfrm>
            <a:off x="5190025" y="3789040"/>
            <a:ext cx="5926750" cy="2189830"/>
            <a:chOff x="5087888" y="3789040"/>
            <a:chExt cx="5926750" cy="21898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hteck 7">
                  <a:extLst>
                    <a:ext uri="{FF2B5EF4-FFF2-40B4-BE49-F238E27FC236}">
                      <a16:creationId xmlns:a16="http://schemas.microsoft.com/office/drawing/2014/main" id="{05606C7C-2AA6-405F-A6C8-2E87435885E8}"/>
                    </a:ext>
                  </a:extLst>
                </p:cNvPr>
                <p:cNvSpPr/>
                <p:nvPr/>
              </p:nvSpPr>
              <p:spPr>
                <a:xfrm>
                  <a:off x="5813471" y="3789040"/>
                  <a:ext cx="4475584" cy="21898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>
                    <a:lnSpc>
                      <a:spcPct val="2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8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⇒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de-DE" sz="28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</m:acc>
                          </m:e>
                        </m:d>
                        <m:r>
                          <a:rPr lang="de-DE" sz="28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de-DE" sz="28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de-DE" sz="28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8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</m:d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de-DE" sz="28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nor/>
                                      </m:rPr>
                                      <a:rPr lang="de-DE" sz="280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Var</m:t>
                                    </m:r>
                                    <m:d>
                                      <m:dPr>
                                        <m:ctrlP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de-DE" sz="280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∇</m:t>
                                        </m:r>
                                        <m:sSub>
                                          <m:sSubPr>
                                            <m:ctrlPr>
                                              <a:rPr lang="de-DE" sz="2800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sz="2800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𝐽</m:t>
                                            </m:r>
                                          </m:e>
                                          <m:sub>
                                            <m:r>
                                              <a:rPr lang="de-DE" sz="2800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𝒮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de-DE" sz="2800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de-DE" sz="2800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𝑤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</m:d>
                              </m:e>
                              <m:sub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p>
                              <m:sSupPr>
                                <m:ctrlP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p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bSup>
                              <m:sSubSupPr>
                                <m:ctrlP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de-DE" sz="2800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80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∇</m:t>
                                    </m:r>
                                    <m:sSub>
                                      <m:sSubPr>
                                        <m:ctrlP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𝐽</m:t>
                                        </m:r>
                                      </m:e>
                                      <m:sub>
                                        <m: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𝒮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de-DE" sz="2800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b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de-DE" sz="28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oMath>
                    </m:oMathPara>
                  </a14:m>
                  <a:endParaRPr lang="en-US" sz="2800" dirty="0">
                    <a:latin typeface="Roboto Light" panose="020B0604020202020204" charset="0"/>
                    <a:ea typeface="Roboto Light" panose="020B0604020202020204" charset="0"/>
                  </a:endParaRPr>
                </a:p>
              </p:txBody>
            </p:sp>
          </mc:Choice>
          <mc:Fallback xmlns="">
            <p:sp>
              <p:nvSpPr>
                <p:cNvPr id="8" name="Rechteck 7">
                  <a:extLst>
                    <a:ext uri="{FF2B5EF4-FFF2-40B4-BE49-F238E27FC236}">
                      <a16:creationId xmlns:a16="http://schemas.microsoft.com/office/drawing/2014/main" id="{05606C7C-2AA6-405F-A6C8-2E87435885E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13471" y="3789040"/>
                  <a:ext cx="4475584" cy="218983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453304AA-6EE7-425A-966C-9158B1A9254A}"/>
                </a:ext>
              </a:extLst>
            </p:cNvPr>
            <p:cNvCxnSpPr>
              <a:cxnSpLocks/>
            </p:cNvCxnSpPr>
            <p:nvPr/>
          </p:nvCxnSpPr>
          <p:spPr>
            <a:xfrm>
              <a:off x="5087888" y="4221088"/>
              <a:ext cx="59267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016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 Selection: </a:t>
            </a:r>
            <a:r>
              <a:rPr lang="en-US" sz="3200" i="1" dirty="0"/>
              <a:t>Evaluation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2092144-1DD2-4EE7-A1B2-AA992A86B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87" y="1744682"/>
            <a:ext cx="9829425" cy="341251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C2445AF-48C4-4658-BC7B-1AD3B89AF3DF}"/>
              </a:ext>
            </a:extLst>
          </p:cNvPr>
          <p:cNvSpPr txBox="1"/>
          <p:nvPr/>
        </p:nvSpPr>
        <p:spPr>
          <a:xfrm>
            <a:off x="838200" y="5733256"/>
            <a:ext cx="4825752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Evaluation on a multi-class Logistic Regression task</a:t>
            </a:r>
          </a:p>
        </p:txBody>
      </p:sp>
    </p:spTree>
    <p:extLst>
      <p:ext uri="{BB962C8B-B14F-4D97-AF65-F5344CB8AC3E}">
        <p14:creationId xmlns:p14="http://schemas.microsoft.com/office/powerpoint/2010/main" val="28079999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</p:spPr>
            <p:txBody>
              <a:bodyPr anchor="ctr"/>
              <a:lstStyle/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Bag of Little Bootstraps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Sample Size Selection for Gradient Descent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Optimize Subsamples in Logistic Regression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Combine SVMs with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-means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Training: </a:t>
            </a:r>
            <a:r>
              <a:rPr lang="en-US" sz="3200" i="1" dirty="0"/>
              <a:t>4 approaches</a:t>
            </a:r>
          </a:p>
        </p:txBody>
      </p:sp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00511570-7BEE-49AA-AEF2-892D3DCD1AD1}"/>
              </a:ext>
            </a:extLst>
          </p:cNvPr>
          <p:cNvSpPr/>
          <p:nvPr/>
        </p:nvSpPr>
        <p:spPr>
          <a:xfrm>
            <a:off x="8832304" y="1700808"/>
            <a:ext cx="288032" cy="3672408"/>
          </a:xfrm>
          <a:prstGeom prst="rightBrace">
            <a:avLst>
              <a:gd name="adj1" fmla="val 101980"/>
              <a:gd name="adj2" fmla="val 48622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/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Reduce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𝒟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𝑡𝑟𝑎𝑖𝑛</m:t>
                        </m:r>
                      </m:sub>
                    </m:sSub>
                  </m:oMath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blipFill>
                <a:blip r:embed="rId3"/>
                <a:stretch>
                  <a:fillRect l="-6034" r="-6609" b="-1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D32F2912-1139-4BE0-A0B0-189BED0274B2}"/>
              </a:ext>
            </a:extLst>
          </p:cNvPr>
          <p:cNvSpPr/>
          <p:nvPr/>
        </p:nvSpPr>
        <p:spPr>
          <a:xfrm rot="5400000">
            <a:off x="597458" y="3010749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4072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22222E-6 L -3.95833E-6 0.14305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OSMAC </a:t>
            </a:r>
            <a:r>
              <a:rPr lang="en-US" sz="1800" dirty="0"/>
              <a:t>(</a:t>
            </a:r>
            <a:r>
              <a:rPr lang="en-US" sz="1800" b="1" dirty="0"/>
              <a:t>O</a:t>
            </a:r>
            <a:r>
              <a:rPr lang="en-US" sz="1800" dirty="0"/>
              <a:t>ptimal </a:t>
            </a:r>
            <a:r>
              <a:rPr lang="en-US" sz="1800" b="1" dirty="0"/>
              <a:t>S</a:t>
            </a:r>
            <a:r>
              <a:rPr lang="en-US" sz="1800" dirty="0"/>
              <a:t>ubsampling </a:t>
            </a:r>
            <a:r>
              <a:rPr lang="en-US" sz="1800" b="1" dirty="0"/>
              <a:t>M</a:t>
            </a:r>
            <a:r>
              <a:rPr lang="en-US" sz="1800" dirty="0"/>
              <a:t>otivated by the </a:t>
            </a:r>
            <a:r>
              <a:rPr lang="en-US" sz="1800" b="1" dirty="0"/>
              <a:t>A</a:t>
            </a:r>
            <a:r>
              <a:rPr lang="en-US" sz="1800" dirty="0"/>
              <a:t>-Optimality </a:t>
            </a:r>
            <a:r>
              <a:rPr lang="en-US" sz="1800" b="1" dirty="0"/>
              <a:t>C</a:t>
            </a:r>
            <a:r>
              <a:rPr lang="en-US" sz="1800" dirty="0"/>
              <a:t>riterion)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27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A9B07-C755-4722-B559-D1A03E5D9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313" y="1268760"/>
            <a:ext cx="4762500" cy="47625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6791591-79F2-4BBA-84A2-F85D60C1B7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313" y="1268760"/>
            <a:ext cx="4762500" cy="47625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A5FE0E41-FC9F-42A4-ACC1-2879B0D2E7BD}"/>
              </a:ext>
            </a:extLst>
          </p:cNvPr>
          <p:cNvSpPr txBox="1"/>
          <p:nvPr/>
        </p:nvSpPr>
        <p:spPr>
          <a:xfrm>
            <a:off x="5807968" y="1772816"/>
            <a:ext cx="5832648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Not all datapoints equally important.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807493D-143E-42EE-97C4-A0EA41AEEFA7}"/>
              </a:ext>
            </a:extLst>
          </p:cNvPr>
          <p:cNvGrpSpPr/>
          <p:nvPr/>
        </p:nvGrpSpPr>
        <p:grpSpPr>
          <a:xfrm>
            <a:off x="6312024" y="2708920"/>
            <a:ext cx="4968552" cy="2306856"/>
            <a:chOff x="6312024" y="2708920"/>
            <a:chExt cx="4968552" cy="230685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72D8EBBB-692F-441C-A3D0-BA4D7F60C561}"/>
                    </a:ext>
                  </a:extLst>
                </p:cNvPr>
                <p:cNvSpPr txBox="1"/>
                <p:nvPr/>
              </p:nvSpPr>
              <p:spPr>
                <a:xfrm>
                  <a:off x="6312024" y="3303448"/>
                  <a:ext cx="4968552" cy="17123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sz="2800" dirty="0">
                      <a:latin typeface="Roboto Light" panose="020B0604020202020204" charset="0"/>
                      <a:ea typeface="Roboto Light" panose="020B0604020202020204" charset="0"/>
                    </a:rPr>
                    <a:t>Weight datapoints to minimize</a:t>
                  </a:r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de-DE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de-DE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  <m:sub>
                                        <m:r>
                                          <a:rPr lang="de-DE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𝒮</m:t>
                                        </m:r>
                                      </m:sub>
                                    </m:sSub>
                                    <m:r>
                                      <a:rPr lang="de-DE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de-DE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de-DE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𝒟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de-DE" sz="280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train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</m:e>
                                </m:d>
                              </m:e>
                              <m:sub>
                                <m:r>
                                  <a:rPr lang="de-DE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de-DE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d>
                      </m:oMath>
                    </m:oMathPara>
                  </a14:m>
                  <a:endParaRPr lang="en-US" sz="2800" dirty="0">
                    <a:latin typeface="Roboto Light" panose="020B0604020202020204" charset="0"/>
                    <a:ea typeface="Roboto Light" panose="020B0604020202020204" charset="0"/>
                  </a:endParaRPr>
                </a:p>
              </p:txBody>
            </p:sp>
          </mc:Choice>
          <mc:Fallback xmlns="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72D8EBBB-692F-441C-A3D0-BA4D7F60C56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12024" y="3303448"/>
                  <a:ext cx="4968552" cy="1712328"/>
                </a:xfrm>
                <a:prstGeom prst="rect">
                  <a:avLst/>
                </a:prstGeom>
                <a:blipFill>
                  <a:blip r:embed="rId6"/>
                  <a:stretch>
                    <a:fillRect l="-2454" r="-1350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2AB0DC51-5684-4B8E-8020-0DF32600CE8A}"/>
                    </a:ext>
                  </a:extLst>
                </p:cNvPr>
                <p:cNvSpPr txBox="1"/>
                <p:nvPr/>
              </p:nvSpPr>
              <p:spPr>
                <a:xfrm rot="5400000">
                  <a:off x="8559945" y="2631843"/>
                  <a:ext cx="522954" cy="67710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de-DE" sz="4400" b="0" i="1" smtClean="0">
                            <a:latin typeface="Cambria Math" panose="02040503050406030204" pitchFamily="18" charset="0"/>
                          </a:rPr>
                          <m:t>⇒</m:t>
                        </m:r>
                      </m:oMath>
                    </m:oMathPara>
                  </a14:m>
                  <a:endParaRPr lang="de-DE" sz="4400" dirty="0"/>
                </a:p>
              </p:txBody>
            </p:sp>
          </mc:Choice>
          <mc:Fallback xmlns="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2AB0DC51-5684-4B8E-8020-0DF32600CE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5400000">
                  <a:off x="8559945" y="2631843"/>
                  <a:ext cx="522954" cy="67710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6846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CE7DB6B7-E972-49FB-9575-FD7C5E69AE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680520"/>
              </a:xfrm>
            </p:spPr>
            <p:txBody>
              <a:bodyPr anchor="ctr"/>
              <a:lstStyle/>
              <a:p>
                <a:pPr marL="514350" indent="-514350">
                  <a:lnSpc>
                    <a:spcPct val="300000"/>
                  </a:lnSpc>
                  <a:buFont typeface="+mj-lt"/>
                  <a:buAutoNum type="arabicPeriod"/>
                </a:pPr>
                <a:r>
                  <a:rPr lang="en-US" dirty="0"/>
                  <a:t>Sample a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uniformly. Obtain pilot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marL="514350" indent="-514350">
                  <a:lnSpc>
                    <a:spcPct val="300000"/>
                  </a:lnSpc>
                  <a:buFont typeface="+mj-lt"/>
                  <a:buAutoNum type="arabicPeriod"/>
                </a:pPr>
                <a:r>
                  <a:rPr lang="en-US" dirty="0"/>
                  <a:t>Weight datapoints:</a:t>
                </a:r>
              </a:p>
              <a:p>
                <a:pPr marL="514350" indent="-514350">
                  <a:lnSpc>
                    <a:spcPct val="300000"/>
                  </a:lnSpc>
                  <a:buFont typeface="+mj-lt"/>
                  <a:buAutoNum type="arabicPeriod"/>
                </a:pPr>
                <a:r>
                  <a:rPr lang="en-US" dirty="0"/>
                  <a:t>Sample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</m:oMath>
                </a14:m>
                <a:r>
                  <a:rPr lang="en-US" dirty="0"/>
                  <a:t> with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 Obtain final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𝒮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CE7DB6B7-E972-49FB-9575-FD7C5E69AE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680520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OSMAC: </a:t>
            </a:r>
            <a:r>
              <a:rPr lang="en-US" sz="3200" i="1" dirty="0"/>
              <a:t>Outline of the method</a:t>
            </a:r>
            <a:endParaRPr lang="en-US" sz="2000" i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D875978-9EA7-4F3F-A765-B074E9394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11824" y="3338815"/>
            <a:ext cx="5033703" cy="102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0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OSMAC: </a:t>
            </a:r>
            <a:r>
              <a:rPr lang="en-US" sz="3200" i="1" dirty="0"/>
              <a:t>Evaluation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684B8B-3180-4C56-A180-6C47654B5FB1}"/>
              </a:ext>
            </a:extLst>
          </p:cNvPr>
          <p:cNvSpPr txBox="1"/>
          <p:nvPr/>
        </p:nvSpPr>
        <p:spPr>
          <a:xfrm>
            <a:off x="838200" y="5733256"/>
            <a:ext cx="4825752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Evaluation on two Logistic Regression tasks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0CB195E-65F0-4497-B7DF-2A6D362C9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772" y="2057156"/>
            <a:ext cx="10200456" cy="33880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9FC6CE9-C516-4855-A3F3-1F0F8422A25A}"/>
              </a:ext>
            </a:extLst>
          </p:cNvPr>
          <p:cNvSpPr txBox="1"/>
          <p:nvPr/>
        </p:nvSpPr>
        <p:spPr>
          <a:xfrm>
            <a:off x="1981200" y="1392441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Roboto Light" panose="020B0604020202020204" charset="0"/>
                <a:ea typeface="Roboto Light" panose="020B0604020202020204" charset="0"/>
              </a:rPr>
              <a:t>Balanced dataset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6BC551C-2767-454E-B1F8-00FC7A015EBD}"/>
              </a:ext>
            </a:extLst>
          </p:cNvPr>
          <p:cNvSpPr txBox="1"/>
          <p:nvPr/>
        </p:nvSpPr>
        <p:spPr>
          <a:xfrm>
            <a:off x="6141855" y="1392441"/>
            <a:ext cx="4925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Roboto Light" panose="020B0604020202020204" charset="0"/>
                <a:ea typeface="Roboto Light" panose="020B0604020202020204" charset="0"/>
              </a:rPr>
              <a:t>Imbalanced dataset </a:t>
            </a:r>
            <a:r>
              <a:rPr lang="en-US" dirty="0">
                <a:latin typeface="Roboto Light" panose="020B0604020202020204" charset="0"/>
                <a:ea typeface="Roboto Light" panose="020B0604020202020204" charset="0"/>
              </a:rPr>
              <a:t>(95% positive)</a:t>
            </a:r>
            <a:endParaRPr lang="en-US" sz="2400" dirty="0">
              <a:latin typeface="Roboto Light" panose="020B0604020202020204" charset="0"/>
              <a:ea typeface="Roboto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11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2A17B-D96B-4443-AD76-D7AE4FAC4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Optimization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1423DE6-9403-43A4-B33F-C7E24788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2FFDE0-B215-4059-A8CF-4B2B0FA8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3FFFF87-A9E5-43F3-ADF5-BB2298A0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404A735-81D7-40D4-9D80-2938B6DCA5C6}"/>
              </a:ext>
            </a:extLst>
          </p:cNvPr>
          <p:cNvSpPr txBox="1"/>
          <p:nvPr/>
        </p:nvSpPr>
        <p:spPr>
          <a:xfrm>
            <a:off x="5968476" y="1988841"/>
            <a:ext cx="2271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>
                <a:latin typeface="Roboto Light" panose="020B0604020202020204" charset="0"/>
                <a:ea typeface="Roboto Light" panose="020B0604020202020204" charset="0"/>
              </a:rPr>
              <a:t>Grid Search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1014064-496B-4DF1-81B3-5A2AC13E6869}"/>
              </a:ext>
            </a:extLst>
          </p:cNvPr>
          <p:cNvSpPr txBox="1"/>
          <p:nvPr/>
        </p:nvSpPr>
        <p:spPr>
          <a:xfrm>
            <a:off x="8655087" y="1988840"/>
            <a:ext cx="30620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>
                <a:latin typeface="Roboto Light" panose="020B0604020202020204" charset="0"/>
                <a:ea typeface="Roboto Light" panose="020B0604020202020204" charset="0"/>
              </a:rPr>
              <a:t>Random Search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FE8CC7F-1DBE-4B4B-8574-C95187B5B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408" y="1206248"/>
            <a:ext cx="4762500" cy="47625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6CF379B-5081-45A4-A074-5C86CD29C2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408" y="1205231"/>
            <a:ext cx="4762500" cy="47625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54F7E07-5B62-48CC-9B25-E94F131101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408" y="1205231"/>
            <a:ext cx="4762500" cy="4762500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FE2993E5-5BDD-479E-820C-CDA46F260531}"/>
              </a:ext>
            </a:extLst>
          </p:cNvPr>
          <p:cNvSpPr txBox="1"/>
          <p:nvPr/>
        </p:nvSpPr>
        <p:spPr>
          <a:xfrm>
            <a:off x="6038765" y="1249596"/>
            <a:ext cx="56783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Roboto Light" panose="020B0604020202020204" charset="0"/>
                <a:ea typeface="Roboto Light" panose="020B0604020202020204" charset="0"/>
              </a:rPr>
              <a:t>Naive Approaches: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F306125-79DF-47ED-A41E-564570B224CF}"/>
                  </a:ext>
                </a:extLst>
              </p:cNvPr>
              <p:cNvSpPr txBox="1"/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endChr m:val="|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𝑡𝑟𝑎𝑖𝑛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F306125-79DF-47ED-A41E-564570B224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blipFill>
                <a:blip r:embed="rId8"/>
                <a:stretch>
                  <a:fillRect l="-4082" r="-6633" b="-3777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663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</p:spPr>
            <p:txBody>
              <a:bodyPr anchor="ctr"/>
              <a:lstStyle/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Bag of Little Bootstraps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Sample Size Selection for Gradient Descent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OSMAC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Combine SVMs with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-means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393F74CA-965B-44F4-9C18-808EA291B7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608512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Training: </a:t>
            </a:r>
            <a:r>
              <a:rPr lang="en-US" sz="3200" i="1" dirty="0"/>
              <a:t>4 approaches</a:t>
            </a:r>
          </a:p>
        </p:txBody>
      </p:sp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00511570-7BEE-49AA-AEF2-892D3DCD1AD1}"/>
              </a:ext>
            </a:extLst>
          </p:cNvPr>
          <p:cNvSpPr/>
          <p:nvPr/>
        </p:nvSpPr>
        <p:spPr>
          <a:xfrm>
            <a:off x="8832304" y="1700808"/>
            <a:ext cx="288032" cy="3672408"/>
          </a:xfrm>
          <a:prstGeom prst="rightBrace">
            <a:avLst>
              <a:gd name="adj1" fmla="val 101980"/>
              <a:gd name="adj2" fmla="val 48622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/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Reduce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𝒟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𝑡𝑟𝑎𝑖𝑛</m:t>
                        </m:r>
                      </m:sub>
                    </m:sSub>
                  </m:oMath>
                </a14:m>
                <a:endParaRPr lang="en-US" sz="2800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F6010136-6988-46BD-B035-767B0F3F14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6360" y="2772410"/>
                <a:ext cx="2122004" cy="1313180"/>
              </a:xfrm>
              <a:prstGeom prst="rect">
                <a:avLst/>
              </a:prstGeom>
              <a:blipFill>
                <a:blip r:embed="rId3"/>
                <a:stretch>
                  <a:fillRect l="-6034" r="-6609" b="-1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D32F2912-1139-4BE0-A0B0-189BED0274B2}"/>
              </a:ext>
            </a:extLst>
          </p:cNvPr>
          <p:cNvSpPr/>
          <p:nvPr/>
        </p:nvSpPr>
        <p:spPr>
          <a:xfrm rot="5400000">
            <a:off x="597458" y="3983480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662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-3.95833E-6 0.14306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KM-SVM </a:t>
                </a:r>
                <a:r>
                  <a:rPr lang="en-US" sz="2400" i="1" dirty="0"/>
                  <a:t>(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i="1" dirty="0"/>
                  <a:t>-means SVM)</a:t>
                </a:r>
                <a:endParaRPr lang="en-US" sz="2000" i="1" dirty="0"/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85" t="-10092" b="-348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72B2F55B-8207-4E9B-9304-48FB46C58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313" y="1268760"/>
            <a:ext cx="4762500" cy="47625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3D143098-E2C8-4AEC-9DE0-75B6A560D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1492" y="1268760"/>
            <a:ext cx="4762500" cy="4762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120D1983-3984-42DE-85CC-FBF8ABE032D9}"/>
                  </a:ext>
                </a:extLst>
              </p:cNvPr>
              <p:cNvSpPr txBox="1"/>
              <p:nvPr/>
            </p:nvSpPr>
            <p:spPr>
              <a:xfrm>
                <a:off x="5807968" y="1844824"/>
                <a:ext cx="5832648" cy="1313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Just run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  <a:ea typeface="Roboto Light" panose="020B0604020202020204" charset="0"/>
                      </a:rPr>
                      <m:t>𝑘</m:t>
                    </m:r>
                  </m:oMath>
                </a14:m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-means on each class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2800" dirty="0">
                    <a:latin typeface="Roboto Light" panose="020B0604020202020204" charset="0"/>
                    <a:ea typeface="Roboto Light" panose="020B0604020202020204" charset="0"/>
                  </a:rPr>
                  <a:t>before training.</a:t>
                </a:r>
              </a:p>
            </p:txBody>
          </p:sp>
        </mc:Choice>
        <mc:Fallback xmlns="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120D1983-3984-42DE-85CC-FBF8ABE03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7968" y="1844824"/>
                <a:ext cx="5832648" cy="1313180"/>
              </a:xfrm>
              <a:prstGeom prst="rect">
                <a:avLst/>
              </a:prstGeom>
              <a:blipFill>
                <a:blip r:embed="rId7"/>
                <a:stretch>
                  <a:fillRect b="-1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feld 18">
            <a:extLst>
              <a:ext uri="{FF2B5EF4-FFF2-40B4-BE49-F238E27FC236}">
                <a16:creationId xmlns:a16="http://schemas.microsoft.com/office/drawing/2014/main" id="{16A9F061-72F4-40A8-8792-4F00E4257083}"/>
              </a:ext>
            </a:extLst>
          </p:cNvPr>
          <p:cNvSpPr txBox="1"/>
          <p:nvPr/>
        </p:nvSpPr>
        <p:spPr>
          <a:xfrm>
            <a:off x="5807968" y="3717032"/>
            <a:ext cx="5832648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Can be applied to SVMs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latin typeface="Roboto Light" panose="020B0604020202020204" charset="0"/>
                <a:ea typeface="Roboto Light" panose="020B0604020202020204" charset="0"/>
              </a:rPr>
              <a:t>and other classifiers.</a:t>
            </a:r>
          </a:p>
        </p:txBody>
      </p:sp>
    </p:spTree>
    <p:extLst>
      <p:ext uri="{BB962C8B-B14F-4D97-AF65-F5344CB8AC3E}">
        <p14:creationId xmlns:p14="http://schemas.microsoft.com/office/powerpoint/2010/main" val="33936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WKM-SVM </a:t>
                </a:r>
                <a:r>
                  <a:rPr lang="en-US" sz="2400" i="1" dirty="0"/>
                  <a:t>(Weighted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i="1" dirty="0"/>
                  <a:t>-means SVM)</a:t>
                </a:r>
                <a:endParaRPr lang="en-US" sz="2000" i="1" dirty="0"/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A455EF99-5E7E-4871-97A2-132690559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85" t="-10092" b="-348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32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4B2C40-17DB-4443-A334-B108BA8C2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6" y="1869285"/>
            <a:ext cx="4756113" cy="4368027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9682FBC-7A42-488B-A62B-C3A2B35E1E1C}"/>
              </a:ext>
            </a:extLst>
          </p:cNvPr>
          <p:cNvSpPr txBox="1"/>
          <p:nvPr/>
        </p:nvSpPr>
        <p:spPr>
          <a:xfrm>
            <a:off x="841208" y="1089226"/>
            <a:ext cx="4752528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latin typeface="Roboto Light" panose="020B0604020202020204" charset="0"/>
                <a:ea typeface="Roboto Light" panose="020B0604020202020204" charset="0"/>
              </a:rPr>
              <a:t>KM-SVM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6D38368B-3A67-4AF0-A6B7-255EBB26075C}"/>
              </a:ext>
            </a:extLst>
          </p:cNvPr>
          <p:cNvGrpSpPr/>
          <p:nvPr/>
        </p:nvGrpSpPr>
        <p:grpSpPr>
          <a:xfrm>
            <a:off x="6042123" y="1105967"/>
            <a:ext cx="5736220" cy="5131345"/>
            <a:chOff x="6042123" y="1105967"/>
            <a:chExt cx="5736220" cy="5131345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3F28DC76-1256-4E52-A912-DFDFE1152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8048" y="1869285"/>
              <a:ext cx="4764370" cy="4368027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9882CA54-B98E-4BFC-B7FD-44CF06B63D8F}"/>
                </a:ext>
              </a:extLst>
            </p:cNvPr>
            <p:cNvSpPr txBox="1"/>
            <p:nvPr/>
          </p:nvSpPr>
          <p:spPr>
            <a:xfrm>
              <a:off x="6042123" y="1105967"/>
              <a:ext cx="5736220" cy="666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Roboto Light" panose="020B0604020202020204" charset="0"/>
                  <a:ea typeface="Roboto Light" panose="020B0604020202020204" charset="0"/>
                </a:rPr>
                <a:t>WKM-SVM: </a:t>
              </a:r>
              <a:r>
                <a:rPr lang="en-US" sz="2400" dirty="0">
                  <a:latin typeface="Roboto Light" panose="020B0604020202020204" charset="0"/>
                  <a:ea typeface="Roboto Light" panose="020B0604020202020204" charset="0"/>
                </a:rPr>
                <a:t>weight clusters by their size</a:t>
              </a:r>
              <a:endParaRPr lang="en-US" sz="2800" dirty="0">
                <a:latin typeface="Roboto Light" panose="020B0604020202020204" charset="0"/>
                <a:ea typeface="Roboto Light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32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WKM-SVM: </a:t>
            </a:r>
            <a:r>
              <a:rPr lang="en-US" sz="3200" i="1" dirty="0"/>
              <a:t>Evaluation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CD0509-B961-41BC-B135-030EE79BB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606" y="1628469"/>
            <a:ext cx="10610787" cy="3384707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F51D10B-69B2-46C0-BC65-A368274EC399}"/>
              </a:ext>
            </a:extLst>
          </p:cNvPr>
          <p:cNvSpPr txBox="1"/>
          <p:nvPr/>
        </p:nvSpPr>
        <p:spPr>
          <a:xfrm>
            <a:off x="838200" y="5733256"/>
            <a:ext cx="4825752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Evaluation on the </a:t>
            </a:r>
            <a:r>
              <a:rPr lang="en-US" sz="1400" dirty="0">
                <a:latin typeface="Consolas" panose="020B0609020204030204" pitchFamily="49" charset="0"/>
                <a:ea typeface="Roboto Light" panose="020B0604020202020204" charset="0"/>
              </a:rPr>
              <a:t>PimaIndiansDiabetes2</a:t>
            </a:r>
            <a:r>
              <a:rPr lang="en-US" sz="1600" dirty="0">
                <a:latin typeface="Roboto Light" panose="020B0604020202020204" charset="0"/>
                <a:ea typeface="Roboto Light" panose="020B0604020202020204" charset="0"/>
              </a:rPr>
              <a:t> dataset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B0D0DF0-9DCC-4D40-ABAB-C67250EAAE16}"/>
                  </a:ext>
                </a:extLst>
              </p:cNvPr>
              <p:cNvSpPr txBox="1"/>
              <p:nvPr/>
            </p:nvSpPr>
            <p:spPr>
              <a:xfrm>
                <a:off x="5362978" y="5066725"/>
                <a:ext cx="1466042" cy="5225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400" dirty="0">
                    <a:latin typeface="Roboto Light" panose="020B0604020202020204" charset="0"/>
                    <a:ea typeface="Roboto Light" panose="020B0604020202020204" charset="0"/>
                  </a:rPr>
                  <a:t>w</a:t>
                </a:r>
                <a:r>
                  <a:rPr lang="en-US" sz="2400" b="0" dirty="0">
                    <a:latin typeface="Roboto Light" panose="020B0604020202020204" charset="0"/>
                    <a:ea typeface="Roboto Light" panose="020B0604020202020204" charset="0"/>
                  </a:rPr>
                  <a:t>ith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1B0D0DF0-9DCC-4D40-ABAB-C67250EAAE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978" y="5066725"/>
                <a:ext cx="1466042" cy="522515"/>
              </a:xfrm>
              <a:prstGeom prst="rect">
                <a:avLst/>
              </a:prstGeom>
              <a:blipFill>
                <a:blip r:embed="rId3"/>
                <a:stretch>
                  <a:fillRect l="-12917" t="-2326" b="-2093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3338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EF99-5E7E-4871-97A2-13269055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endParaRPr lang="en-US" sz="2000" i="1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AC90F4-1A5B-4BFF-A916-F20F8651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F08CD-0B4A-44B0-94CC-05501A7D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881CE1-CCA8-4DEC-8FC0-62CE15DE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34</a:t>
            </a:fld>
            <a:endParaRPr lang="de-DE" dirty="0"/>
          </a:p>
        </p:txBody>
      </p:sp>
      <p:sp>
        <p:nvSpPr>
          <p:cNvPr id="9" name="Inhaltsplatzhalter 5">
            <a:extLst>
              <a:ext uri="{FF2B5EF4-FFF2-40B4-BE49-F238E27FC236}">
                <a16:creationId xmlns:a16="http://schemas.microsoft.com/office/drawing/2014/main" id="{FA33D524-08FE-40A8-AF03-ADF292494394}"/>
              </a:ext>
            </a:extLst>
          </p:cNvPr>
          <p:cNvSpPr txBox="1">
            <a:spLocks/>
          </p:cNvSpPr>
          <p:nvPr/>
        </p:nvSpPr>
        <p:spPr>
          <a:xfrm>
            <a:off x="838200" y="1124744"/>
            <a:ext cx="10515600" cy="496855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dirty="0"/>
              <a:t>Hyperparameter Optimization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FABOLAS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Learning Curve Extrapolation</a:t>
            </a:r>
          </a:p>
          <a:p>
            <a:pPr marL="514350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dirty="0"/>
              <a:t>Optimizing Training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Bag of Little Bootstraps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Sample Size Selection for Gradient Descent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OSMAC</a:t>
            </a:r>
          </a:p>
          <a:p>
            <a:pPr marL="971550" lvl="1" indent="-514350" fontAlgn="auto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/>
              <a:t>WKM-SVM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9AECB02-22E3-466B-AFD9-397DF0C4B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3230" y="1786437"/>
            <a:ext cx="2389956" cy="119497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307752E-72FA-413D-A93E-CE290F9411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5" r="1962" b="8787"/>
          <a:stretch/>
        </p:blipFill>
        <p:spPr>
          <a:xfrm>
            <a:off x="9547179" y="1786437"/>
            <a:ext cx="1804661" cy="119497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53A508E-435F-4101-B0F8-04F72C15834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6917" r="5991" b="-1454"/>
          <a:stretch/>
        </p:blipFill>
        <p:spPr>
          <a:xfrm>
            <a:off x="6960096" y="3548725"/>
            <a:ext cx="2016224" cy="80257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850EB6C-A3D3-45B6-9D31-63BDFE334C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87846" y="3481960"/>
            <a:ext cx="1123322" cy="93610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AA1A2FD-0CD0-4E8D-8F26-B3128FE13EB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76120" y="4653136"/>
            <a:ext cx="1584176" cy="158417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D6FD672A-060E-47F9-AF01-583178C6718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657420" y="4653136"/>
            <a:ext cx="1584176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32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72817"/>
            <a:ext cx="10515600" cy="3816424"/>
          </a:xfrm>
        </p:spPr>
        <p:txBody>
          <a:bodyPr anchor="ctr"/>
          <a:lstStyle/>
          <a:p>
            <a:pPr algn="ctr">
              <a:lnSpc>
                <a:spcPct val="150000"/>
              </a:lnSpc>
            </a:pPr>
            <a:r>
              <a:rPr lang="en-US" dirty="0"/>
              <a:t>Thank you!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t>35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9376564" y="1267862"/>
            <a:ext cx="1904012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1E36A0E-8034-449B-8613-9BAA6E6D0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F71089-5052-4501-9C23-F63D92AD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</p:spTree>
    <p:extLst>
      <p:ext uri="{BB962C8B-B14F-4D97-AF65-F5344CB8AC3E}">
        <p14:creationId xmlns:p14="http://schemas.microsoft.com/office/powerpoint/2010/main" val="2382665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2A17B-D96B-4443-AD76-D7AE4FAC4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</a:t>
            </a:r>
            <a:r>
              <a:rPr lang="de-DE" dirty="0"/>
              <a:t> </a:t>
            </a:r>
            <a:r>
              <a:rPr lang="en-US" dirty="0"/>
              <a:t>Optimization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1423DE6-9403-43A4-B33F-C7E24788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2FFDE0-B215-4059-A8CF-4B2B0FA8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3FFFF87-A9E5-43F3-ADF5-BB2298A0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C27C13-633E-42A3-A4C0-2BDF7EB089AE}"/>
              </a:ext>
            </a:extLst>
          </p:cNvPr>
          <p:cNvSpPr txBox="1"/>
          <p:nvPr/>
        </p:nvSpPr>
        <p:spPr>
          <a:xfrm>
            <a:off x="6038765" y="1249596"/>
            <a:ext cx="56783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alpha val="50000"/>
                  </a:schemeClr>
                </a:solidFill>
                <a:latin typeface="Roboto Light" panose="020B0604020202020204" charset="0"/>
                <a:ea typeface="Roboto Light" panose="020B0604020202020204" charset="0"/>
              </a:rPr>
              <a:t>Naive Approaches: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404A735-81D7-40D4-9D80-2938B6DCA5C6}"/>
              </a:ext>
            </a:extLst>
          </p:cNvPr>
          <p:cNvSpPr txBox="1"/>
          <p:nvPr/>
        </p:nvSpPr>
        <p:spPr>
          <a:xfrm>
            <a:off x="5968476" y="1988841"/>
            <a:ext cx="2271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>
                <a:solidFill>
                  <a:schemeClr val="tx1">
                    <a:alpha val="50000"/>
                  </a:schemeClr>
                </a:solidFill>
                <a:latin typeface="Roboto Light" panose="020B0604020202020204" charset="0"/>
                <a:ea typeface="Roboto Light" panose="020B0604020202020204" charset="0"/>
              </a:rPr>
              <a:t>Grid Search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1014064-496B-4DF1-81B3-5A2AC13E6869}"/>
              </a:ext>
            </a:extLst>
          </p:cNvPr>
          <p:cNvSpPr txBox="1"/>
          <p:nvPr/>
        </p:nvSpPr>
        <p:spPr>
          <a:xfrm>
            <a:off x="8655087" y="1988840"/>
            <a:ext cx="30620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>
                <a:solidFill>
                  <a:schemeClr val="tx1">
                    <a:alpha val="50000"/>
                  </a:schemeClr>
                </a:solidFill>
                <a:latin typeface="Roboto Light" panose="020B0604020202020204" charset="0"/>
                <a:ea typeface="Roboto Light" panose="020B0604020202020204" charset="0"/>
              </a:rPr>
              <a:t>Random Search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FE8CC7F-1DBE-4B4B-8574-C95187B5B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408" y="1206248"/>
            <a:ext cx="4762500" cy="47625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304EBB5-33C3-4D2C-AEA3-B00F3ADC23B3}"/>
              </a:ext>
            </a:extLst>
          </p:cNvPr>
          <p:cNvSpPr txBox="1"/>
          <p:nvPr/>
        </p:nvSpPr>
        <p:spPr>
          <a:xfrm>
            <a:off x="6038765" y="3167390"/>
            <a:ext cx="5440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Roboto Light" panose="020B0604020202020204" charset="0"/>
                <a:ea typeface="Roboto Light" panose="020B0604020202020204" charset="0"/>
              </a:rPr>
              <a:t>Optimization Ideas: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0FF788-5D34-46F3-8198-59FE95FF9A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408" y="1206248"/>
            <a:ext cx="4762500" cy="47625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68C3923E-0555-4233-AB2C-6BF2AD9FB2CA}"/>
              </a:ext>
            </a:extLst>
          </p:cNvPr>
          <p:cNvSpPr txBox="1"/>
          <p:nvPr/>
        </p:nvSpPr>
        <p:spPr>
          <a:xfrm>
            <a:off x="5929890" y="3670766"/>
            <a:ext cx="5998758" cy="1918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Estimate good probing positions</a:t>
            </a:r>
          </a:p>
          <a:p>
            <a:pPr>
              <a:lnSpc>
                <a:spcPct val="200000"/>
              </a:lnSpc>
            </a:pPr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Terminate bad probes early</a:t>
            </a:r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D3F36781-DBAB-45AF-B08B-B6A47AF7C6FF}"/>
              </a:ext>
            </a:extLst>
          </p:cNvPr>
          <p:cNvCxnSpPr>
            <a:cxnSpLocks/>
          </p:cNvCxnSpPr>
          <p:nvPr/>
        </p:nvCxnSpPr>
        <p:spPr>
          <a:xfrm>
            <a:off x="5929890" y="2863041"/>
            <a:ext cx="5926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4EC4BB8-5877-469B-8AE9-A58F6AC7CA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9856" y="4797152"/>
            <a:ext cx="95250" cy="95250"/>
          </a:xfrm>
          <a:prstGeom prst="rect">
            <a:avLst/>
          </a:prstGeom>
        </p:spPr>
      </p:pic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7E503F2-B984-425B-913B-94AFEBF71D25}"/>
              </a:ext>
            </a:extLst>
          </p:cNvPr>
          <p:cNvSpPr/>
          <p:nvPr/>
        </p:nvSpPr>
        <p:spPr>
          <a:xfrm rot="5400000">
            <a:off x="5715358" y="4204786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3C8E0D8F-889A-4F7F-A978-14C01BDB1E5A}"/>
                  </a:ext>
                </a:extLst>
              </p:cNvPr>
              <p:cNvSpPr txBox="1"/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endChr m:val="|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𝑡𝑟𝑎𝑖𝑛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3C8E0D8F-889A-4F7F-A978-14C01BDB1E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8207" y="6023033"/>
                <a:ext cx="1198661" cy="276999"/>
              </a:xfrm>
              <a:prstGeom prst="rect">
                <a:avLst/>
              </a:prstGeom>
              <a:blipFill>
                <a:blip r:embed="rId8"/>
                <a:stretch>
                  <a:fillRect l="-4082" r="-6633" b="-3777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556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uiExpand="1" build="p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6">
                <a:extLst>
                  <a:ext uri="{FF2B5EF4-FFF2-40B4-BE49-F238E27FC236}">
                    <a16:creationId xmlns:a16="http://schemas.microsoft.com/office/drawing/2014/main" id="{8BB67DFF-FD10-48D1-81AE-7E3820DC4F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24745"/>
                <a:ext cx="10515600" cy="4104456"/>
              </a:xfrm>
            </p:spPr>
            <p:txBody>
              <a:bodyPr anchor="ctr"/>
              <a:lstStyle/>
              <a:p>
                <a:pPr marL="0" indent="0" algn="ctr">
                  <a:lnSpc>
                    <a:spcPct val="200000"/>
                  </a:lnSpc>
                  <a:buNone/>
                </a:pPr>
                <a:r>
                  <a:rPr lang="en-US" b="1" dirty="0"/>
                  <a:t>2 main ideas: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Model loss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𝑡𝑟𝑎𝑖𝑛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as a Gaussian process</a:t>
                </a:r>
              </a:p>
              <a:p>
                <a:pPr marL="514350" indent="-514350">
                  <a:lnSpc>
                    <a:spcPct val="200000"/>
                  </a:lnSpc>
                  <a:buFont typeface="+mj-lt"/>
                  <a:buAutoNum type="arabicPeriod"/>
                </a:pPr>
                <a:r>
                  <a:rPr lang="en-US" dirty="0"/>
                  <a:t>Model training set size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∈[0,1]</m:t>
                    </m:r>
                  </m:oMath>
                </a14:m>
                <a:r>
                  <a:rPr lang="en-US" dirty="0"/>
                  <a:t> as additional hyperparameter</a:t>
                </a:r>
              </a:p>
            </p:txBody>
          </p:sp>
        </mc:Choice>
        <mc:Fallback xmlns="">
          <p:sp>
            <p:nvSpPr>
              <p:cNvPr id="7" name="Inhaltsplatzhalter 6">
                <a:extLst>
                  <a:ext uri="{FF2B5EF4-FFF2-40B4-BE49-F238E27FC236}">
                    <a16:creationId xmlns:a16="http://schemas.microsoft.com/office/drawing/2014/main" id="{8BB67DFF-FD10-48D1-81AE-7E3820DC4F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24745"/>
                <a:ext cx="10515600" cy="4104456"/>
              </a:xfrm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 </a:t>
            </a:r>
            <a:r>
              <a:rPr lang="en-US" sz="1400" dirty="0"/>
              <a:t>(</a:t>
            </a:r>
            <a:r>
              <a:rPr lang="en-US" sz="1400" b="1" dirty="0"/>
              <a:t>Fa</a:t>
            </a:r>
            <a:r>
              <a:rPr lang="en-US" sz="1400" dirty="0"/>
              <a:t>st </a:t>
            </a:r>
            <a:r>
              <a:rPr lang="en-US" sz="1400" b="1" dirty="0"/>
              <a:t>B</a:t>
            </a:r>
            <a:r>
              <a:rPr lang="en-US" sz="1400" dirty="0"/>
              <a:t>ayesian </a:t>
            </a:r>
            <a:r>
              <a:rPr lang="en-US" sz="1400" b="1" dirty="0"/>
              <a:t>O</a:t>
            </a:r>
            <a:r>
              <a:rPr lang="en-US" sz="1400" dirty="0"/>
              <a:t>ptimization of Machine Learning Hyperparameters on </a:t>
            </a:r>
            <a:r>
              <a:rPr lang="en-US" sz="1400" b="1" dirty="0"/>
              <a:t>La</a:t>
            </a:r>
            <a:r>
              <a:rPr lang="en-US" sz="1400" dirty="0"/>
              <a:t>rge Dataset</a:t>
            </a:r>
            <a:r>
              <a:rPr lang="en-US" sz="1400" b="1" dirty="0"/>
              <a:t>s</a:t>
            </a:r>
            <a:r>
              <a:rPr lang="en-US" sz="1400" dirty="0"/>
              <a:t>)</a:t>
            </a:r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92903931-EA3C-4135-9FFE-1F3468185E23}"/>
              </a:ext>
            </a:extLst>
          </p:cNvPr>
          <p:cNvSpPr/>
          <p:nvPr/>
        </p:nvSpPr>
        <p:spPr>
          <a:xfrm rot="5400000">
            <a:off x="597458" y="3238911"/>
            <a:ext cx="239798" cy="187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6801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FABOLAS: </a:t>
            </a:r>
            <a:r>
              <a:rPr lang="en-US" sz="3200" i="1" dirty="0"/>
              <a:t>Gaussian processes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1158336-0ECE-430B-8D8C-25EE62C2B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41948" y="2592125"/>
            <a:ext cx="6437312" cy="32186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/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blipFill>
                <a:blip r:embed="rId4"/>
                <a:stretch>
                  <a:fillRect l="-31034" r="-31034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/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blipFill>
                <a:blip r:embed="rId5"/>
                <a:stretch>
                  <a:fillRect l="-10811" r="-17568" b="-3478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888F70A-22C5-4EEB-8E8E-3127A7D09EBA}"/>
              </a:ext>
            </a:extLst>
          </p:cNvPr>
          <p:cNvGrpSpPr/>
          <p:nvPr/>
        </p:nvGrpSpPr>
        <p:grpSpPr>
          <a:xfrm>
            <a:off x="2459684" y="2016603"/>
            <a:ext cx="5387693" cy="2231706"/>
            <a:chOff x="2459684" y="2016603"/>
            <a:chExt cx="5387693" cy="2231706"/>
          </a:xfrm>
        </p:grpSpPr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FD8D0A80-98C3-4E99-848A-9EDC368B767B}"/>
                </a:ext>
              </a:extLst>
            </p:cNvPr>
            <p:cNvSpPr/>
            <p:nvPr/>
          </p:nvSpPr>
          <p:spPr>
            <a:xfrm>
              <a:off x="4562391" y="4133419"/>
              <a:ext cx="114890" cy="1148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36BB89-5339-4575-811B-F49ED23CEEDB}"/>
                </a:ext>
              </a:extLst>
            </p:cNvPr>
            <p:cNvSpPr/>
            <p:nvPr/>
          </p:nvSpPr>
          <p:spPr>
            <a:xfrm>
              <a:off x="5588702" y="4133419"/>
              <a:ext cx="114890" cy="1148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0ED3FACF-B31B-4AA4-8C68-7ABC72B3F084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3111304" y="2348880"/>
              <a:ext cx="1467912" cy="1801364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B2FDFF25-3F1F-4422-B046-03381A904CA9}"/>
                </a:ext>
              </a:extLst>
            </p:cNvPr>
            <p:cNvCxnSpPr>
              <a:cxnSpLocks/>
              <a:stCxn id="12" idx="7"/>
            </p:cNvCxnSpPr>
            <p:nvPr/>
          </p:nvCxnSpPr>
          <p:spPr>
            <a:xfrm flipV="1">
              <a:off x="5686767" y="2348880"/>
              <a:ext cx="1417345" cy="1801364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9D25EE3-D3BA-49CA-B445-E67E0CCCE1CC}"/>
                    </a:ext>
                  </a:extLst>
                </p:cNvPr>
                <p:cNvSpPr txBox="1"/>
                <p:nvPr/>
              </p:nvSpPr>
              <p:spPr>
                <a:xfrm>
                  <a:off x="2459684" y="2016604"/>
                  <a:ext cx="1421351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~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9D25EE3-D3BA-49CA-B445-E67E0CCCE1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59684" y="2016604"/>
                  <a:ext cx="1421351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2991" t="-2222" r="-5128" b="-37778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DBB13F52-876F-40AD-871F-67BF500B1824}"/>
                    </a:ext>
                  </a:extLst>
                </p:cNvPr>
                <p:cNvSpPr txBox="1"/>
                <p:nvPr/>
              </p:nvSpPr>
              <p:spPr>
                <a:xfrm>
                  <a:off x="6426027" y="2016603"/>
                  <a:ext cx="142135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~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(0, 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25" name="Textfeld 24">
                  <a:extLst>
                    <a:ext uri="{FF2B5EF4-FFF2-40B4-BE49-F238E27FC236}">
                      <a16:creationId xmlns:a16="http://schemas.microsoft.com/office/drawing/2014/main" id="{DBB13F52-876F-40AD-871F-67BF500B18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6027" y="2016603"/>
                  <a:ext cx="1421350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3004" t="-2222" r="-5579" b="-37778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feld 26">
                <a:extLst>
                  <a:ext uri="{FF2B5EF4-FFF2-40B4-BE49-F238E27FC236}">
                    <a16:creationId xmlns:a16="http://schemas.microsoft.com/office/drawing/2014/main" id="{9778D514-AF42-49A4-9840-DDEA25DA2E29}"/>
                  </a:ext>
                </a:extLst>
              </p:cNvPr>
              <p:cNvSpPr txBox="1"/>
              <p:nvPr/>
            </p:nvSpPr>
            <p:spPr>
              <a:xfrm>
                <a:off x="2308649" y="1138561"/>
                <a:ext cx="757470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de-DE" sz="3200" b="0" i="1" smtClean="0">
                        <a:latin typeface="Cambria Math" panose="02040503050406030204" pitchFamily="18" charset="0"/>
                        <a:ea typeface="Roboto Light" panose="020B0604020202020204" charset="0"/>
                      </a:rPr>
                      <m:t>𝑙</m:t>
                    </m:r>
                  </m:oMath>
                </a14:m>
                <a:r>
                  <a:rPr lang="en-US" sz="3200" dirty="0">
                    <a:latin typeface="Roboto Light" panose="020B0604020202020204" charset="0"/>
                    <a:ea typeface="Roboto Light" panose="020B0604020202020204" charset="0"/>
                  </a:rPr>
                  <a:t> modeled by covariant random variables:</a:t>
                </a:r>
              </a:p>
            </p:txBody>
          </p:sp>
        </mc:Choice>
        <mc:Fallback xmlns="">
          <p:sp>
            <p:nvSpPr>
              <p:cNvPr id="27" name="Textfeld 26">
                <a:extLst>
                  <a:ext uri="{FF2B5EF4-FFF2-40B4-BE49-F238E27FC236}">
                    <a16:creationId xmlns:a16="http://schemas.microsoft.com/office/drawing/2014/main" id="{9778D514-AF42-49A4-9840-DDEA25DA2E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8649" y="1138561"/>
                <a:ext cx="7574702" cy="584775"/>
              </a:xfrm>
              <a:prstGeom prst="rect">
                <a:avLst/>
              </a:prstGeom>
              <a:blipFill>
                <a:blip r:embed="rId8"/>
                <a:stretch>
                  <a:fillRect t="-13542" r="-1610" b="-3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639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FABOLAS: </a:t>
            </a:r>
            <a:r>
              <a:rPr lang="en-US" sz="3200" i="1" dirty="0"/>
              <a:t>Gaussian processes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1158336-0ECE-430B-8D8C-25EE62C2B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41948" y="2592125"/>
            <a:ext cx="6437312" cy="32186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/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blipFill>
                <a:blip r:embed="rId4"/>
                <a:stretch>
                  <a:fillRect l="-31034" r="-31034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/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blipFill>
                <a:blip r:embed="rId5"/>
                <a:stretch>
                  <a:fillRect l="-10811" r="-17568" b="-3478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EADF654-F3AB-49A9-8BD8-ACC7916CD55B}"/>
              </a:ext>
            </a:extLst>
          </p:cNvPr>
          <p:cNvGrpSpPr/>
          <p:nvPr/>
        </p:nvGrpSpPr>
        <p:grpSpPr>
          <a:xfrm>
            <a:off x="4196632" y="2082833"/>
            <a:ext cx="2198807" cy="2873306"/>
            <a:chOff x="4196632" y="2082833"/>
            <a:chExt cx="2198807" cy="2873306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5F2DD41-4962-4E58-8E62-6C8C81B620C3}"/>
                </a:ext>
              </a:extLst>
            </p:cNvPr>
            <p:cNvSpPr/>
            <p:nvPr/>
          </p:nvSpPr>
          <p:spPr>
            <a:xfrm>
              <a:off x="4562391" y="4646876"/>
              <a:ext cx="114890" cy="1148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6BC73F47-40DC-4312-8C52-07C8A1B4862A}"/>
                </a:ext>
              </a:extLst>
            </p:cNvPr>
            <p:cNvSpPr/>
            <p:nvPr/>
          </p:nvSpPr>
          <p:spPr>
            <a:xfrm>
              <a:off x="5588702" y="4841249"/>
              <a:ext cx="114890" cy="1148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E52B7D33-81AC-476A-8D1D-9C76580CEE79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4619836" y="2420890"/>
              <a:ext cx="220941" cy="222598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38E0958F-AAA2-463C-BD5B-79320D1B4EA7}"/>
                </a:ext>
              </a:extLst>
            </p:cNvPr>
            <p:cNvCxnSpPr>
              <a:cxnSpLocks/>
              <a:stCxn id="19" idx="0"/>
            </p:cNvCxnSpPr>
            <p:nvPr/>
          </p:nvCxnSpPr>
          <p:spPr>
            <a:xfrm flipH="1" flipV="1">
              <a:off x="5159897" y="2400491"/>
              <a:ext cx="486250" cy="2440758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feld 21">
                  <a:extLst>
                    <a:ext uri="{FF2B5EF4-FFF2-40B4-BE49-F238E27FC236}">
                      <a16:creationId xmlns:a16="http://schemas.microsoft.com/office/drawing/2014/main" id="{16D09E65-6470-4EDD-A3EC-281D04F563EE}"/>
                    </a:ext>
                  </a:extLst>
                </p:cNvPr>
                <p:cNvSpPr txBox="1"/>
                <p:nvPr/>
              </p:nvSpPr>
              <p:spPr>
                <a:xfrm>
                  <a:off x="4196632" y="2082833"/>
                  <a:ext cx="2198807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Cov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(2, 4)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22" name="Textfeld 21">
                  <a:extLst>
                    <a:ext uri="{FF2B5EF4-FFF2-40B4-BE49-F238E27FC236}">
                      <a16:creationId xmlns:a16="http://schemas.microsoft.com/office/drawing/2014/main" id="{16D09E65-6470-4EDD-A3EC-281D04F563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96632" y="2082833"/>
                  <a:ext cx="2198807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1108" t="-2222" r="-2493" b="-37778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DE68397D-454A-495C-880F-4B61FEC3B01B}"/>
                  </a:ext>
                </a:extLst>
              </p:cNvPr>
              <p:cNvSpPr txBox="1"/>
              <p:nvPr/>
            </p:nvSpPr>
            <p:spPr>
              <a:xfrm>
                <a:off x="2308649" y="1138561"/>
                <a:ext cx="757470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de-DE" sz="3200" b="0" i="1" smtClean="0">
                        <a:latin typeface="Cambria Math" panose="02040503050406030204" pitchFamily="18" charset="0"/>
                        <a:ea typeface="Roboto Light" panose="020B0604020202020204" charset="0"/>
                      </a:rPr>
                      <m:t>𝑙</m:t>
                    </m:r>
                  </m:oMath>
                </a14:m>
                <a:r>
                  <a:rPr lang="en-US" sz="3200" dirty="0">
                    <a:latin typeface="Roboto Light" panose="020B0604020202020204" charset="0"/>
                    <a:ea typeface="Roboto Light" panose="020B0604020202020204" charset="0"/>
                  </a:rPr>
                  <a:t> modeled by covariant random variables:</a:t>
                </a:r>
              </a:p>
            </p:txBody>
          </p:sp>
        </mc:Choice>
        <mc:Fallback xmlns="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DE68397D-454A-495C-880F-4B61FEC3B0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8649" y="1138561"/>
                <a:ext cx="7574702" cy="584775"/>
              </a:xfrm>
              <a:prstGeom prst="rect">
                <a:avLst/>
              </a:prstGeom>
              <a:blipFill>
                <a:blip r:embed="rId7"/>
                <a:stretch>
                  <a:fillRect t="-13542" r="-1610" b="-3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2311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FABOLAS: </a:t>
            </a:r>
            <a:r>
              <a:rPr lang="en-US" sz="3200" i="1" dirty="0"/>
              <a:t>Gaussian processes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1158336-0ECE-430B-8D8C-25EE62C2B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41948" y="2592125"/>
            <a:ext cx="6437312" cy="32186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/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01BA5B2-CD41-4710-B720-CDE96AC001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1724" y="5672281"/>
                <a:ext cx="176330" cy="276999"/>
              </a:xfrm>
              <a:prstGeom prst="rect">
                <a:avLst/>
              </a:prstGeom>
              <a:blipFill>
                <a:blip r:embed="rId4"/>
                <a:stretch>
                  <a:fillRect l="-31034" r="-31034" b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/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de-DE" b="0" i="1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b="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6B6F5CD8-4DFF-462A-A7CA-174BFC7655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7880" y="4031180"/>
                <a:ext cx="448136" cy="276999"/>
              </a:xfrm>
              <a:prstGeom prst="rect">
                <a:avLst/>
              </a:prstGeom>
              <a:blipFill>
                <a:blip r:embed="rId5"/>
                <a:stretch>
                  <a:fillRect l="-10811" r="-17568" b="-3478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EADF654-F3AB-49A9-8BD8-ACC7916CD55B}"/>
              </a:ext>
            </a:extLst>
          </p:cNvPr>
          <p:cNvGrpSpPr/>
          <p:nvPr/>
        </p:nvGrpSpPr>
        <p:grpSpPr>
          <a:xfrm>
            <a:off x="4577876" y="4039085"/>
            <a:ext cx="1125716" cy="627147"/>
            <a:chOff x="4577876" y="4039085"/>
            <a:chExt cx="1125716" cy="627147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5F2DD41-4962-4E58-8E62-6C8C81B620C3}"/>
                </a:ext>
              </a:extLst>
            </p:cNvPr>
            <p:cNvSpPr/>
            <p:nvPr/>
          </p:nvSpPr>
          <p:spPr>
            <a:xfrm>
              <a:off x="4577876" y="4530594"/>
              <a:ext cx="135638" cy="135638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6BC73F47-40DC-4312-8C52-07C8A1B4862A}"/>
                </a:ext>
              </a:extLst>
            </p:cNvPr>
            <p:cNvSpPr/>
            <p:nvPr/>
          </p:nvSpPr>
          <p:spPr>
            <a:xfrm>
              <a:off x="5588702" y="4039085"/>
              <a:ext cx="114890" cy="1148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2D9916D7-DD4E-4242-BC41-9518EA7BD285}"/>
              </a:ext>
            </a:extLst>
          </p:cNvPr>
          <p:cNvSpPr txBox="1"/>
          <p:nvPr/>
        </p:nvSpPr>
        <p:spPr>
          <a:xfrm>
            <a:off x="3337078" y="1620089"/>
            <a:ext cx="5517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Samples after 3 observations:</a:t>
            </a:r>
          </a:p>
        </p:txBody>
      </p:sp>
    </p:spTree>
    <p:extLst>
      <p:ext uri="{BB962C8B-B14F-4D97-AF65-F5344CB8AC3E}">
        <p14:creationId xmlns:p14="http://schemas.microsoft.com/office/powerpoint/2010/main" val="289775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7D8007F5-C151-4447-96EB-FF62E8DA3FED}"/>
              </a:ext>
            </a:extLst>
          </p:cNvPr>
          <p:cNvGrpSpPr/>
          <p:nvPr/>
        </p:nvGrpSpPr>
        <p:grpSpPr>
          <a:xfrm>
            <a:off x="2617880" y="2592125"/>
            <a:ext cx="6661380" cy="3357155"/>
            <a:chOff x="2617880" y="2592125"/>
            <a:chExt cx="6661380" cy="3357155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DBFEAFB8-AE39-4BDA-AC97-18190ECAD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841948" y="2592125"/>
              <a:ext cx="6437312" cy="3218656"/>
            </a:xfrm>
            <a:prstGeom prst="rect">
              <a:avLst/>
            </a:prstGeom>
          </p:spPr>
        </p:pic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03CE449A-D600-4DF5-93EB-3B738E0A59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03858" y="2984046"/>
              <a:ext cx="0" cy="2415268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feld 19">
                  <a:extLst>
                    <a:ext uri="{FF2B5EF4-FFF2-40B4-BE49-F238E27FC236}">
                      <a16:creationId xmlns:a16="http://schemas.microsoft.com/office/drawing/2014/main" id="{AD050E91-8CFF-46EC-9162-2AA7E10E5670}"/>
                    </a:ext>
                  </a:extLst>
                </p:cNvPr>
                <p:cNvSpPr txBox="1"/>
                <p:nvPr/>
              </p:nvSpPr>
              <p:spPr>
                <a:xfrm>
                  <a:off x="2617880" y="4031180"/>
                  <a:ext cx="44813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λ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b="0" dirty="0"/>
                </a:p>
              </p:txBody>
            </p:sp>
          </mc:Choice>
          <mc:Fallback xmlns="">
            <p:sp>
              <p:nvSpPr>
                <p:cNvPr id="20" name="Textfeld 19">
                  <a:extLst>
                    <a:ext uri="{FF2B5EF4-FFF2-40B4-BE49-F238E27FC236}">
                      <a16:creationId xmlns:a16="http://schemas.microsoft.com/office/drawing/2014/main" id="{AD050E91-8CFF-46EC-9162-2AA7E10E56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17880" y="4031180"/>
                  <a:ext cx="448136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0811" r="-17568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28E7E327-1E27-48F6-825F-0277C8394473}"/>
                    </a:ext>
                  </a:extLst>
                </p:cNvPr>
                <p:cNvSpPr txBox="1"/>
                <p:nvPr/>
              </p:nvSpPr>
              <p:spPr>
                <a:xfrm>
                  <a:off x="6071724" y="5672281"/>
                  <a:ext cx="17633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λ</m:t>
                        </m:r>
                      </m:oMath>
                    </m:oMathPara>
                  </a14:m>
                  <a:endParaRPr lang="de-DE" b="0" dirty="0"/>
                </a:p>
              </p:txBody>
            </p:sp>
          </mc:Choice>
          <mc:Fallback xmlns="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28E7E327-1E27-48F6-825F-0277C83944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71724" y="5672281"/>
                  <a:ext cx="176330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31034" r="-31034" b="-869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ED5F712F-99D6-4719-A4F7-53E71104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FABOLAS: </a:t>
            </a:r>
            <a:r>
              <a:rPr lang="en-US" sz="3200" i="1" dirty="0"/>
              <a:t>Gaussian processes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4A6C1D-C455-4565-AD15-C483C04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28.11.2018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566B7C-BA1A-4778-8CBF-15AFB2C20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Classification in Big Data Environments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178F-8D01-4C85-9964-DFC128D8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AF760-8A09-427D-9634-9AF01F07ABD5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D9916D7-DD4E-4242-BC41-9518EA7BD285}"/>
              </a:ext>
            </a:extLst>
          </p:cNvPr>
          <p:cNvSpPr txBox="1"/>
          <p:nvPr/>
        </p:nvSpPr>
        <p:spPr>
          <a:xfrm>
            <a:off x="4085679" y="1620089"/>
            <a:ext cx="40206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B0604020202020204" charset="0"/>
                <a:ea typeface="Roboto Light" panose="020B0604020202020204" charset="0"/>
              </a:rPr>
              <a:t>Posterior distribution: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B83D8C0A-F49D-4775-A3E2-B3E06EFE99C5}"/>
                  </a:ext>
                </a:extLst>
              </p:cNvPr>
              <p:cNvSpPr txBox="1"/>
              <p:nvPr/>
            </p:nvSpPr>
            <p:spPr>
              <a:xfrm>
                <a:off x="4430948" y="2564904"/>
                <a:ext cx="37458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Roboto Light" panose="020B0604020202020204" charset="0"/>
                    <a:ea typeface="Roboto Light" panose="020B0604020202020204" charset="0"/>
                  </a:rPr>
                  <a:t>Promising position, according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𝑎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Roboto Light" panose="020B0604020202020204" charset="0"/>
                          </a:rPr>
                          <m:t>𝐹</m:t>
                        </m:r>
                      </m:sub>
                    </m:sSub>
                  </m:oMath>
                </a14:m>
                <a:endParaRPr lang="en-US" dirty="0">
                  <a:latin typeface="Roboto Light" panose="020B0604020202020204" charset="0"/>
                  <a:ea typeface="Roboto Light" panose="020B0604020202020204" charset="0"/>
                </a:endParaRPr>
              </a:p>
            </p:txBody>
          </p:sp>
        </mc:Choice>
        <mc:Fallback xmlns="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B83D8C0A-F49D-4775-A3E2-B3E06EFE99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0948" y="2564904"/>
                <a:ext cx="3745834" cy="369332"/>
              </a:xfrm>
              <a:prstGeom prst="rect">
                <a:avLst/>
              </a:prstGeom>
              <a:blipFill>
                <a:blip r:embed="rId6"/>
                <a:stretch>
                  <a:fillRect l="-1140" t="-8333" b="-28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793ACAF2-318A-4ED6-A0C9-CCA40870D34E}"/>
              </a:ext>
            </a:extLst>
          </p:cNvPr>
          <p:cNvGrpSpPr/>
          <p:nvPr/>
        </p:nvGrpSpPr>
        <p:grpSpPr>
          <a:xfrm>
            <a:off x="1895875" y="3592040"/>
            <a:ext cx="8400250" cy="1148254"/>
            <a:chOff x="1895875" y="3592040"/>
            <a:chExt cx="8400250" cy="1148254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3359BFFE-6427-417E-9D26-B7173CFF0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95875" y="3592040"/>
              <a:ext cx="8400250" cy="1148254"/>
            </a:xfrm>
            <a:prstGeom prst="rect">
              <a:avLst/>
            </a:prstGeom>
          </p:spPr>
        </p:pic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41575E98-AB17-4937-80D7-761B595A1C38}"/>
                </a:ext>
              </a:extLst>
            </p:cNvPr>
            <p:cNvSpPr/>
            <p:nvPr/>
          </p:nvSpPr>
          <p:spPr>
            <a:xfrm rot="1254824">
              <a:off x="6244882" y="3704894"/>
              <a:ext cx="568026" cy="432048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0085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article}\pagestyle{empty}&#10;\begin{document}&#10;&#10;\end{document}&#10;"/>
  <p:tag name="EMBEDFONTS" val="1"/>
  <p:tag name="FIRSTEYKE@C02FM41ADH2T3PP7" val="4272"/>
  <p:tag name="FIRSTKARLSON@C02GQ2SBDV7T3PP7" val="5639"/>
</p:tagLst>
</file>

<file path=ppt/theme/theme1.xml><?xml version="1.0" encoding="utf-8"?>
<a:theme xmlns:a="http://schemas.openxmlformats.org/drawingml/2006/main" name="concept">
  <a:themeElements>
    <a:clrScheme name="Uni Farben">
      <a:dk1>
        <a:srgbClr val="00205B"/>
      </a:dk1>
      <a:lt1>
        <a:srgbClr val="FFFFFF"/>
      </a:lt1>
      <a:dk2>
        <a:srgbClr val="00205B"/>
      </a:dk2>
      <a:lt2>
        <a:srgbClr val="C7C9C7"/>
      </a:lt2>
      <a:accent1>
        <a:srgbClr val="56A3E0"/>
      </a:accent1>
      <a:accent2>
        <a:srgbClr val="FF8200"/>
      </a:accent2>
      <a:accent3>
        <a:srgbClr val="C63527"/>
      </a:accent3>
      <a:accent4>
        <a:srgbClr val="FFC600"/>
      </a:accent4>
      <a:accent5>
        <a:srgbClr val="84BD00"/>
      </a:accent5>
      <a:accent6>
        <a:srgbClr val="8A1B6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concept</Template>
  <TotalTime>0</TotalTime>
  <Words>960</Words>
  <Application>Microsoft Office PowerPoint</Application>
  <PresentationFormat>Breitbild</PresentationFormat>
  <Paragraphs>256</Paragraphs>
  <Slides>35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2" baseType="lpstr">
      <vt:lpstr>Century Gothic</vt:lpstr>
      <vt:lpstr>Arial</vt:lpstr>
      <vt:lpstr>Calibri</vt:lpstr>
      <vt:lpstr>Roboto Light</vt:lpstr>
      <vt:lpstr>Cambria Math</vt:lpstr>
      <vt:lpstr>Consolas</vt:lpstr>
      <vt:lpstr>concept</vt:lpstr>
      <vt:lpstr>Classification in Big Data Environments</vt:lpstr>
      <vt:lpstr>Overview</vt:lpstr>
      <vt:lpstr>Hyperparameter Optimization</vt:lpstr>
      <vt:lpstr>Hyperparameter Optimization</vt:lpstr>
      <vt:lpstr>FABOLAS (Fast Bayesian Optimization of Machine Learning Hyperparameters on Large Datasets)</vt:lpstr>
      <vt:lpstr>FABOLAS: Gaussian processes</vt:lpstr>
      <vt:lpstr>FABOLAS: Gaussian processes</vt:lpstr>
      <vt:lpstr>FABOLAS: Gaussian processes</vt:lpstr>
      <vt:lpstr>FABOLAS: Gaussian processes</vt:lpstr>
      <vt:lpstr>FABOLAS (Fast Bayesian Optimization of Machine Learning Hyperparameters on Large Datasets)</vt:lpstr>
      <vt:lpstr>FABOLAS: Evaluation</vt:lpstr>
      <vt:lpstr>Hyperparameter Optimization</vt:lpstr>
      <vt:lpstr>Learning Curve Extrapolation: Basic Idea</vt:lpstr>
      <vt:lpstr>Learning Curve Extrapolation: Basic Idea</vt:lpstr>
      <vt:lpstr>Learning Curve Extrapolation: Evaluation</vt:lpstr>
      <vt:lpstr>Overview</vt:lpstr>
      <vt:lpstr>Optimizing Training: 4 approaches</vt:lpstr>
      <vt:lpstr>Regular n out of n Bootstrap (BOOT)</vt:lpstr>
      <vt:lpstr>b out of n Bootstrap (BOFN)</vt:lpstr>
      <vt:lpstr>Bag of Little Bootstraps (BLB)</vt:lpstr>
      <vt:lpstr>Bag of Little Bootstraps: Evaluation</vt:lpstr>
      <vt:lpstr>Optimizing Training: 4 approaches</vt:lpstr>
      <vt:lpstr>Sample Size Selection for Gradient Descent</vt:lpstr>
      <vt:lpstr>Sample Size Selection for Gradient Descent</vt:lpstr>
      <vt:lpstr>Sample Size Selection: Evaluation</vt:lpstr>
      <vt:lpstr>Optimizing Training: 4 approaches</vt:lpstr>
      <vt:lpstr>OSMAC (Optimal Subsampling Motivated by the A-Optimality Criterion)</vt:lpstr>
      <vt:lpstr>OSMAC: Outline of the method</vt:lpstr>
      <vt:lpstr>OSMAC: Evaluation</vt:lpstr>
      <vt:lpstr>Optimizing Training: 4 approaches</vt:lpstr>
      <vt:lpstr>KM-SVM (k-means SVM)</vt:lpstr>
      <vt:lpstr>WKM-SVM (Weighted k-means SVM)</vt:lpstr>
      <vt:lpstr>WKM-SVM: Evaluation</vt:lpstr>
      <vt:lpstr>Recap</vt:lpstr>
      <vt:lpstr>Thank you!</vt:lpstr>
    </vt:vector>
  </TitlesOfParts>
  <Company>Atos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Probabilistische Online-Wissensgraphkonstruktion aus natürlicher Sprache</dc:title>
  <dc:creator>Clemens Damke</dc:creator>
  <cp:lastModifiedBy>Clemens Damke</cp:lastModifiedBy>
  <cp:revision>459</cp:revision>
  <dcterms:created xsi:type="dcterms:W3CDTF">2017-10-24T09:36:18Z</dcterms:created>
  <dcterms:modified xsi:type="dcterms:W3CDTF">2018-11-28T10:55:10Z</dcterms:modified>
</cp:coreProperties>
</file>